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rts/chart1.xml" ContentType="application/vnd.openxmlformats-officedocument.drawingml.chart+xml"/>
  <Override PartName="/ppt/comments/comment1.xml" ContentType="application/vnd.openxmlformats-officedocument.presentationml.comments+xml"/>
  <Override PartName="/ppt/charts/chart2.xml" ContentType="application/vnd.openxmlformats-officedocument.drawingml.chart+xml"/>
  <Override PartName="/ppt/notesSlides/notesSlide3.xml" ContentType="application/vnd.openxmlformats-officedocument.presentationml.notesSlide+xml"/>
  <Override PartName="/ppt/charts/chart3.xml" ContentType="application/vnd.openxmlformats-officedocument.drawingml.chart+xml"/>
  <Override PartName="/ppt/charts/chart4.xml" ContentType="application/vnd.openxmlformats-officedocument.drawingml.chart+xml"/>
  <Override PartName="/ppt/charts/chart5.xml" ContentType="application/vnd.openxmlformats-officedocument.drawingml.chart+xml"/>
  <Override PartName="/ppt/charts/chart6.xml" ContentType="application/vnd.openxmlformats-officedocument.drawingml.chart+xml"/>
  <Override PartName="/ppt/notesSlides/notesSlide4.xml" ContentType="application/vnd.openxmlformats-officedocument.presentationml.notesSlide+xml"/>
  <Override PartName="/ppt/charts/chart7.xml" ContentType="application/vnd.openxmlformats-officedocument.drawingml.chart+xml"/>
  <Override PartName="/ppt/charts/chart8.xml" ContentType="application/vnd.openxmlformats-officedocument.drawingml.chart+xml"/>
  <Override PartName="/ppt/charts/chart9.xml" ContentType="application/vnd.openxmlformats-officedocument.drawingml.chart+xml"/>
  <Override PartName="/ppt/charts/chart10.xml" ContentType="application/vnd.openxmlformats-officedocument.drawingml.chart+xml"/>
  <Override PartName="/ppt/charts/chart11.xml" ContentType="application/vnd.openxmlformats-officedocument.drawingml.char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36"/>
  </p:notesMasterIdLst>
  <p:sldIdLst>
    <p:sldId id="256" r:id="rId2"/>
    <p:sldId id="257" r:id="rId3"/>
    <p:sldId id="258" r:id="rId4"/>
    <p:sldId id="259" r:id="rId5"/>
    <p:sldId id="260" r:id="rId6"/>
    <p:sldId id="262" r:id="rId7"/>
    <p:sldId id="309" r:id="rId8"/>
    <p:sldId id="263" r:id="rId9"/>
    <p:sldId id="264" r:id="rId10"/>
    <p:sldId id="267" r:id="rId11"/>
    <p:sldId id="304" r:id="rId12"/>
    <p:sldId id="268" r:id="rId13"/>
    <p:sldId id="303" r:id="rId14"/>
    <p:sldId id="274" r:id="rId15"/>
    <p:sldId id="269" r:id="rId16"/>
    <p:sldId id="272" r:id="rId17"/>
    <p:sldId id="273" r:id="rId18"/>
    <p:sldId id="276" r:id="rId19"/>
    <p:sldId id="278" r:id="rId20"/>
    <p:sldId id="284" r:id="rId21"/>
    <p:sldId id="308" r:id="rId22"/>
    <p:sldId id="285" r:id="rId23"/>
    <p:sldId id="287" r:id="rId24"/>
    <p:sldId id="299" r:id="rId25"/>
    <p:sldId id="289" r:id="rId26"/>
    <p:sldId id="290" r:id="rId27"/>
    <p:sldId id="291" r:id="rId28"/>
    <p:sldId id="307" r:id="rId29"/>
    <p:sldId id="292" r:id="rId30"/>
    <p:sldId id="293" r:id="rId31"/>
    <p:sldId id="294" r:id="rId32"/>
    <p:sldId id="295" r:id="rId33"/>
    <p:sldId id="296" r:id="rId34"/>
    <p:sldId id="297" r:id="rId35"/>
  </p:sldIdLst>
  <p:sldSz cx="9144000" cy="6858000" type="screen4x3"/>
  <p:notesSz cx="6858000" cy="9144000"/>
  <p:defaultTextStyle>
    <a:defPPr>
      <a:defRPr lang="it-IT"/>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Sabri" initials="S" lastIdx="0" clrIdx="0">
    <p:extLst>
      <p:ext uri="{19B8F6BF-5375-455C-9EA6-DF929625EA0E}">
        <p15:presenceInfo xmlns:p15="http://schemas.microsoft.com/office/powerpoint/2012/main" userId="Sabri" providerId="None"/>
      </p:ext>
    </p:extLst>
  </p:cmAuthor>
  <p:cmAuthor id="2" name="Nonno Gazza divino" initials="NGd" lastIdx="1" clrIdx="1">
    <p:extLst>
      <p:ext uri="{19B8F6BF-5375-455C-9EA6-DF929625EA0E}">
        <p15:presenceInfo xmlns:p15="http://schemas.microsoft.com/office/powerpoint/2012/main" userId="c01444ccefd8216c"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prnPr/>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Stile medio 2 - Colore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45455" autoAdjust="0"/>
    <p:restoredTop sz="94660"/>
  </p:normalViewPr>
  <p:slideViewPr>
    <p:cSldViewPr snapToGrid="0" snapToObjects="1">
      <p:cViewPr varScale="1">
        <p:scale>
          <a:sx n="109" d="100"/>
          <a:sy n="109" d="100"/>
        </p:scale>
        <p:origin x="1296" y="10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viewProps" Target="viewProps.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commentAuthors" Target="commentAuthors.xml"/><Relationship Id="rId40"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presProps" Target="presProps.xml"/></Relationships>
</file>

<file path=ppt/charts/_rels/chart1.xml.rels><?xml version="1.0" encoding="UTF-8" standalone="yes"?>
<Relationships xmlns="http://schemas.openxmlformats.org/package/2006/relationships"><Relationship Id="rId1" Type="http://schemas.openxmlformats.org/officeDocument/2006/relationships/package" Target="../embeddings/Foglio_di_lavoro_di_Microsoft_Excel.xlsx"/></Relationships>
</file>

<file path=ppt/charts/_rels/chart10.xml.rels><?xml version="1.0" encoding="UTF-8" standalone="yes"?>
<Relationships xmlns="http://schemas.openxmlformats.org/package/2006/relationships"><Relationship Id="rId1" Type="http://schemas.openxmlformats.org/officeDocument/2006/relationships/package" Target="../embeddings/Foglio_di_lavoro_di_Microsoft_Excel9.xlsx"/></Relationships>
</file>

<file path=ppt/charts/_rels/chart11.xml.rels><?xml version="1.0" encoding="UTF-8" standalone="yes"?>
<Relationships xmlns="http://schemas.openxmlformats.org/package/2006/relationships"><Relationship Id="rId1" Type="http://schemas.openxmlformats.org/officeDocument/2006/relationships/package" Target="../embeddings/Foglio_di_lavoro_di_Microsoft_Excel10.xlsx"/></Relationships>
</file>

<file path=ppt/charts/_rels/chart2.xml.rels><?xml version="1.0" encoding="UTF-8" standalone="yes"?>
<Relationships xmlns="http://schemas.openxmlformats.org/package/2006/relationships"><Relationship Id="rId1" Type="http://schemas.openxmlformats.org/officeDocument/2006/relationships/package" Target="../embeddings/Foglio_di_lavoro_di_Microsoft_Excel1.xlsx"/></Relationships>
</file>

<file path=ppt/charts/_rels/chart3.xml.rels><?xml version="1.0" encoding="UTF-8" standalone="yes"?>
<Relationships xmlns="http://schemas.openxmlformats.org/package/2006/relationships"><Relationship Id="rId1" Type="http://schemas.openxmlformats.org/officeDocument/2006/relationships/package" Target="../embeddings/Foglio_di_lavoro_di_Microsoft_Excel2.xlsx"/></Relationships>
</file>

<file path=ppt/charts/_rels/chart4.xml.rels><?xml version="1.0" encoding="UTF-8" standalone="yes"?>
<Relationships xmlns="http://schemas.openxmlformats.org/package/2006/relationships"><Relationship Id="rId1" Type="http://schemas.openxmlformats.org/officeDocument/2006/relationships/package" Target="../embeddings/Foglio_di_lavoro_di_Microsoft_Excel3.xlsx"/></Relationships>
</file>

<file path=ppt/charts/_rels/chart5.xml.rels><?xml version="1.0" encoding="UTF-8" standalone="yes"?>
<Relationships xmlns="http://schemas.openxmlformats.org/package/2006/relationships"><Relationship Id="rId1" Type="http://schemas.openxmlformats.org/officeDocument/2006/relationships/package" Target="../embeddings/Foglio_di_lavoro_di_Microsoft_Excel4.xlsx"/></Relationships>
</file>

<file path=ppt/charts/_rels/chart6.xml.rels><?xml version="1.0" encoding="UTF-8" standalone="yes"?>
<Relationships xmlns="http://schemas.openxmlformats.org/package/2006/relationships"><Relationship Id="rId1" Type="http://schemas.openxmlformats.org/officeDocument/2006/relationships/package" Target="../embeddings/Foglio_di_lavoro_di_Microsoft_Excel5.xlsx"/></Relationships>
</file>

<file path=ppt/charts/_rels/chart7.xml.rels><?xml version="1.0" encoding="UTF-8" standalone="yes"?>
<Relationships xmlns="http://schemas.openxmlformats.org/package/2006/relationships"><Relationship Id="rId1" Type="http://schemas.openxmlformats.org/officeDocument/2006/relationships/package" Target="../embeddings/Foglio_di_lavoro_di_Microsoft_Excel6.xlsx"/></Relationships>
</file>

<file path=ppt/charts/_rels/chart8.xml.rels><?xml version="1.0" encoding="UTF-8" standalone="yes"?>
<Relationships xmlns="http://schemas.openxmlformats.org/package/2006/relationships"><Relationship Id="rId1" Type="http://schemas.openxmlformats.org/officeDocument/2006/relationships/package" Target="../embeddings/Foglio_di_lavoro_di_Microsoft_Excel7.xlsx"/></Relationships>
</file>

<file path=ppt/charts/_rels/chart9.xml.rels><?xml version="1.0" encoding="UTF-8" standalone="yes"?>
<Relationships xmlns="http://schemas.openxmlformats.org/package/2006/relationships"><Relationship Id="rId1" Type="http://schemas.openxmlformats.org/officeDocument/2006/relationships/package" Target="../embeddings/Foglio_di_lavoro_di_Microsoft_Excel8.xlsx"/></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clustered"/>
        <c:varyColors val="0"/>
        <c:ser>
          <c:idx val="0"/>
          <c:order val="0"/>
          <c:tx>
            <c:strRef>
              <c:f>Foglio1!$B$1</c:f>
              <c:strCache>
                <c:ptCount val="1"/>
                <c:pt idx="0">
                  <c:v>Colonna1</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9F7B-4F53-A88F-0E554239C3C0}"/>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9F7B-4F53-A88F-0E554239C3C0}"/>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9F7B-4F53-A88F-0E554239C3C0}"/>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9F7B-4F53-A88F-0E554239C3C0}"/>
              </c:ext>
            </c:extLst>
          </c:dPt>
          <c:dLbls>
            <c:dLbl>
              <c:idx val="0"/>
              <c:layout>
                <c:manualLayout>
                  <c:x val="-8.2901299758823696E-2"/>
                  <c:y val="1.8802718153381501E-2"/>
                </c:manualLayout>
              </c:layout>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1-9F7B-4F53-A88F-0E554239C3C0}"/>
                </c:ext>
              </c:extLst>
            </c:dLbl>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Foglio1!$A$2:$A$5</c:f>
              <c:strCache>
                <c:ptCount val="3"/>
                <c:pt idx="0">
                  <c:v>licei</c:v>
                </c:pt>
                <c:pt idx="1">
                  <c:v>tecnici</c:v>
                </c:pt>
                <c:pt idx="2">
                  <c:v>profess.</c:v>
                </c:pt>
              </c:strCache>
            </c:strRef>
          </c:cat>
          <c:val>
            <c:numRef>
              <c:f>Foglio1!$B$2:$B$5</c:f>
              <c:numCache>
                <c:formatCode>0%</c:formatCode>
                <c:ptCount val="4"/>
                <c:pt idx="0">
                  <c:v>0.38</c:v>
                </c:pt>
                <c:pt idx="1">
                  <c:v>0.39</c:v>
                </c:pt>
                <c:pt idx="2">
                  <c:v>0.23</c:v>
                </c:pt>
              </c:numCache>
            </c:numRef>
          </c:val>
          <c:extLst>
            <c:ext xmlns:c16="http://schemas.microsoft.com/office/drawing/2014/chart" uri="{C3380CC4-5D6E-409C-BE32-E72D297353CC}">
              <c16:uniqueId val="{00000000-6354-462C-8A47-768068A2EBD0}"/>
            </c:ext>
          </c:extLst>
        </c:ser>
        <c:dLbls>
          <c:showLegendKey val="0"/>
          <c:showVal val="0"/>
          <c:showCatName val="0"/>
          <c:showSerName val="0"/>
          <c:showPercent val="0"/>
          <c:showBubbleSize val="0"/>
        </c:dLbls>
        <c:gapWidth val="100"/>
        <c:axId val="2093861384"/>
        <c:axId val="2093859736"/>
      </c:barChart>
      <c:valAx>
        <c:axId val="2093859736"/>
        <c:scaling>
          <c:orientation val="minMax"/>
        </c:scaling>
        <c:delete val="0"/>
        <c:axPos val="b"/>
        <c:majorGridlines/>
        <c:numFmt formatCode="0%" sourceLinked="1"/>
        <c:majorTickMark val="out"/>
        <c:minorTickMark val="none"/>
        <c:tickLblPos val="nextTo"/>
        <c:crossAx val="2093861384"/>
        <c:crosses val="autoZero"/>
        <c:crossBetween val="between"/>
      </c:valAx>
      <c:catAx>
        <c:axId val="2093861384"/>
        <c:scaling>
          <c:orientation val="minMax"/>
        </c:scaling>
        <c:delete val="0"/>
        <c:axPos val="l"/>
        <c:numFmt formatCode="General" sourceLinked="0"/>
        <c:majorTickMark val="out"/>
        <c:minorTickMark val="none"/>
        <c:tickLblPos val="nextTo"/>
        <c:crossAx val="2093859736"/>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10.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r>
              <a:rPr lang="it-IT" dirty="0"/>
              <a:t>DETTAGLIO</a:t>
            </a:r>
            <a:r>
              <a:rPr lang="it-IT" baseline="0" dirty="0"/>
              <a:t> SCELTE ALUNNI CON 7 IN USCITA</a:t>
            </a:r>
            <a:endParaRPr lang="it-IT" dirty="0"/>
          </a:p>
        </c:rich>
      </c:tx>
      <c:overlay val="0"/>
      <c:spPr>
        <a:noFill/>
        <a:ln>
          <a:noFill/>
        </a:ln>
        <a:effectLst/>
      </c:spPr>
    </c:title>
    <c:autoTitleDeleted val="0"/>
    <c:plotArea>
      <c:layout>
        <c:manualLayout>
          <c:layoutTarget val="inner"/>
          <c:xMode val="edge"/>
          <c:yMode val="edge"/>
          <c:x val="0.10124889426508216"/>
          <c:y val="4.2022439079025767E-2"/>
          <c:w val="0.8643711491998558"/>
          <c:h val="0.78855154365169167"/>
        </c:manualLayout>
      </c:layout>
      <c:barChart>
        <c:barDir val="bar"/>
        <c:grouping val="clustered"/>
        <c:varyColors val="0"/>
        <c:ser>
          <c:idx val="0"/>
          <c:order val="0"/>
          <c:tx>
            <c:strRef>
              <c:f>Foglio1!$B$1</c:f>
              <c:strCache>
                <c:ptCount val="1"/>
                <c:pt idx="0">
                  <c:v>Vendite</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0BC9-4E90-B973-6D76FED7C21F}"/>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0BC9-4E90-B973-6D76FED7C21F}"/>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0BC9-4E90-B973-6D76FED7C21F}"/>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0BC9-4E90-B973-6D76FED7C21F}"/>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Foglio1!$A$2:$A$8</c:f>
              <c:strCache>
                <c:ptCount val="6"/>
                <c:pt idx="0">
                  <c:v>IST. TEC</c:v>
                </c:pt>
                <c:pt idx="1">
                  <c:v>IST. PROF.</c:v>
                </c:pt>
                <c:pt idx="2">
                  <c:v>L. SC. UM.</c:v>
                </c:pt>
                <c:pt idx="3">
                  <c:v>L. SCIENT.</c:v>
                </c:pt>
                <c:pt idx="4">
                  <c:v>L. SC. SPORT</c:v>
                </c:pt>
                <c:pt idx="5">
                  <c:v>L. ARTIST.</c:v>
                </c:pt>
              </c:strCache>
            </c:strRef>
          </c:cat>
          <c:val>
            <c:numRef>
              <c:f>Foglio1!$B$2:$B$8</c:f>
              <c:numCache>
                <c:formatCode>General</c:formatCode>
                <c:ptCount val="7"/>
                <c:pt idx="0">
                  <c:v>13</c:v>
                </c:pt>
                <c:pt idx="1">
                  <c:v>4</c:v>
                </c:pt>
                <c:pt idx="2">
                  <c:v>1</c:v>
                </c:pt>
                <c:pt idx="3">
                  <c:v>1</c:v>
                </c:pt>
                <c:pt idx="4">
                  <c:v>1</c:v>
                </c:pt>
                <c:pt idx="5">
                  <c:v>1</c:v>
                </c:pt>
              </c:numCache>
            </c:numRef>
          </c:val>
          <c:extLst>
            <c:ext xmlns:c16="http://schemas.microsoft.com/office/drawing/2014/chart" uri="{C3380CC4-5D6E-409C-BE32-E72D297353CC}">
              <c16:uniqueId val="{00000000-0C38-47A3-A64E-A77FB8A06C7B}"/>
            </c:ext>
          </c:extLst>
        </c:ser>
        <c:dLbls>
          <c:showLegendKey val="0"/>
          <c:showVal val="0"/>
          <c:showCatName val="0"/>
          <c:showSerName val="0"/>
          <c:showPercent val="0"/>
          <c:showBubbleSize val="0"/>
        </c:dLbls>
        <c:gapWidth val="100"/>
        <c:axId val="2096265224"/>
        <c:axId val="2096268072"/>
      </c:barChart>
      <c:valAx>
        <c:axId val="2096268072"/>
        <c:scaling>
          <c:orientation val="minMax"/>
        </c:scaling>
        <c:delete val="0"/>
        <c:axPos val="b"/>
        <c:majorGridlines/>
        <c:numFmt formatCode="General" sourceLinked="1"/>
        <c:majorTickMark val="out"/>
        <c:minorTickMark val="none"/>
        <c:tickLblPos val="nextTo"/>
        <c:crossAx val="2096265224"/>
        <c:crosses val="autoZero"/>
        <c:crossBetween val="between"/>
      </c:valAx>
      <c:catAx>
        <c:axId val="2096265224"/>
        <c:scaling>
          <c:orientation val="minMax"/>
        </c:scaling>
        <c:delete val="0"/>
        <c:axPos val="l"/>
        <c:numFmt formatCode="General" sourceLinked="0"/>
        <c:majorTickMark val="out"/>
        <c:minorTickMark val="none"/>
        <c:tickLblPos val="nextTo"/>
        <c:crossAx val="2096268072"/>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1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r>
              <a:rPr lang="it-IT" dirty="0"/>
              <a:t>DETTAGLIO</a:t>
            </a:r>
            <a:r>
              <a:rPr lang="it-IT" baseline="0" dirty="0"/>
              <a:t> SCELTE CON 6 IN USCITA</a:t>
            </a:r>
            <a:endParaRPr lang="it-IT" dirty="0"/>
          </a:p>
        </c:rich>
      </c:tx>
      <c:layout>
        <c:manualLayout>
          <c:xMode val="edge"/>
          <c:yMode val="edge"/>
          <c:x val="0.52728591126160096"/>
          <c:y val="0"/>
        </c:manualLayout>
      </c:layout>
      <c:overlay val="0"/>
      <c:spPr>
        <a:noFill/>
        <a:ln>
          <a:noFill/>
        </a:ln>
        <a:effectLst/>
      </c:spPr>
    </c:title>
    <c:autoTitleDeleted val="0"/>
    <c:plotArea>
      <c:layout/>
      <c:barChart>
        <c:barDir val="bar"/>
        <c:grouping val="clustered"/>
        <c:varyColors val="0"/>
        <c:ser>
          <c:idx val="0"/>
          <c:order val="0"/>
          <c:tx>
            <c:strRef>
              <c:f>Foglio1!$B$1</c:f>
              <c:strCache>
                <c:ptCount val="1"/>
                <c:pt idx="0">
                  <c:v>Vendite</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D58C-41FC-AE2D-6442167E5BA5}"/>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D58C-41FC-AE2D-6442167E5BA5}"/>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D58C-41FC-AE2D-6442167E5BA5}"/>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D58C-41FC-AE2D-6442167E5BA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Foglio1!$A$2:$A$6</c:f>
              <c:strCache>
                <c:ptCount val="5"/>
                <c:pt idx="0">
                  <c:v>IST. TECN.</c:v>
                </c:pt>
                <c:pt idx="1">
                  <c:v>IST. PROF.</c:v>
                </c:pt>
                <c:pt idx="2">
                  <c:v>L. ARTISTICO</c:v>
                </c:pt>
                <c:pt idx="3">
                  <c:v>L. LING.</c:v>
                </c:pt>
                <c:pt idx="4">
                  <c:v>L.SC. SPORT</c:v>
                </c:pt>
              </c:strCache>
            </c:strRef>
          </c:cat>
          <c:val>
            <c:numRef>
              <c:f>Foglio1!$B$2:$B$6</c:f>
              <c:numCache>
                <c:formatCode>General</c:formatCode>
                <c:ptCount val="5"/>
                <c:pt idx="0">
                  <c:v>8</c:v>
                </c:pt>
                <c:pt idx="1">
                  <c:v>11</c:v>
                </c:pt>
                <c:pt idx="2">
                  <c:v>1</c:v>
                </c:pt>
                <c:pt idx="3">
                  <c:v>1</c:v>
                </c:pt>
                <c:pt idx="4">
                  <c:v>1</c:v>
                </c:pt>
              </c:numCache>
            </c:numRef>
          </c:val>
          <c:extLst>
            <c:ext xmlns:c16="http://schemas.microsoft.com/office/drawing/2014/chart" uri="{C3380CC4-5D6E-409C-BE32-E72D297353CC}">
              <c16:uniqueId val="{00000000-32BE-4C40-813A-8139B4F2066B}"/>
            </c:ext>
          </c:extLst>
        </c:ser>
        <c:dLbls>
          <c:showLegendKey val="0"/>
          <c:showVal val="0"/>
          <c:showCatName val="0"/>
          <c:showSerName val="0"/>
          <c:showPercent val="0"/>
          <c:showBubbleSize val="0"/>
        </c:dLbls>
        <c:gapWidth val="100"/>
        <c:axId val="2095903592"/>
        <c:axId val="2095900760"/>
      </c:barChart>
      <c:valAx>
        <c:axId val="2095900760"/>
        <c:scaling>
          <c:orientation val="minMax"/>
        </c:scaling>
        <c:delete val="0"/>
        <c:axPos val="b"/>
        <c:majorGridlines/>
        <c:numFmt formatCode="General" sourceLinked="1"/>
        <c:majorTickMark val="out"/>
        <c:minorTickMark val="none"/>
        <c:tickLblPos val="nextTo"/>
        <c:crossAx val="2095903592"/>
        <c:crosses val="autoZero"/>
        <c:crossBetween val="between"/>
      </c:valAx>
      <c:catAx>
        <c:axId val="2095903592"/>
        <c:scaling>
          <c:orientation val="minMax"/>
        </c:scaling>
        <c:delete val="0"/>
        <c:axPos val="l"/>
        <c:numFmt formatCode="General" sourceLinked="0"/>
        <c:majorTickMark val="out"/>
        <c:minorTickMark val="none"/>
        <c:tickLblPos val="nextTo"/>
        <c:crossAx val="2095900760"/>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1" i="0" u="none" strike="noStrike" kern="1200" spc="0" baseline="0">
                <a:solidFill>
                  <a:schemeClr val="tx1">
                    <a:lumMod val="65000"/>
                    <a:lumOff val="35000"/>
                  </a:schemeClr>
                </a:solidFill>
                <a:latin typeface="+mn-lt"/>
                <a:ea typeface="+mn-ea"/>
                <a:cs typeface="+mn-cs"/>
              </a:defRPr>
            </a:pPr>
            <a:r>
              <a:rPr lang="it-IT" b="1" dirty="0"/>
              <a:t>Scelte</a:t>
            </a:r>
            <a:r>
              <a:rPr lang="it-IT" b="1" baseline="0" dirty="0"/>
              <a:t> Monteroni</a:t>
            </a:r>
            <a:endParaRPr lang="it-IT" b="1" dirty="0"/>
          </a:p>
        </c:rich>
      </c:tx>
      <c:overlay val="0"/>
      <c:spPr>
        <a:noFill/>
        <a:ln>
          <a:noFill/>
        </a:ln>
        <a:effectLst/>
      </c:spPr>
    </c:title>
    <c:autoTitleDeleted val="0"/>
    <c:plotArea>
      <c:layout/>
      <c:barChart>
        <c:barDir val="bar"/>
        <c:grouping val="clustered"/>
        <c:varyColors val="0"/>
        <c:ser>
          <c:idx val="0"/>
          <c:order val="0"/>
          <c:tx>
            <c:strRef>
              <c:f>Foglio1!$B$1</c:f>
              <c:strCache>
                <c:ptCount val="1"/>
                <c:pt idx="0">
                  <c:v>Colonna1</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7104-4D98-AE81-DC38BA9506F5}"/>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7104-4D98-AE81-DC38BA9506F5}"/>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7104-4D98-AE81-DC38BA9506F5}"/>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7104-4D98-AE81-DC38BA9506F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Foglio1!$A$2:$A$5</c:f>
              <c:strCache>
                <c:ptCount val="3"/>
                <c:pt idx="0">
                  <c:v>licei</c:v>
                </c:pt>
                <c:pt idx="1">
                  <c:v>tecnici</c:v>
                </c:pt>
                <c:pt idx="2">
                  <c:v>profess</c:v>
                </c:pt>
              </c:strCache>
            </c:strRef>
          </c:cat>
          <c:val>
            <c:numRef>
              <c:f>Foglio1!$B$2:$B$5</c:f>
              <c:numCache>
                <c:formatCode>0%</c:formatCode>
                <c:ptCount val="4"/>
                <c:pt idx="0">
                  <c:v>0.28999999999999998</c:v>
                </c:pt>
                <c:pt idx="1">
                  <c:v>0.48</c:v>
                </c:pt>
                <c:pt idx="2">
                  <c:v>0.23</c:v>
                </c:pt>
              </c:numCache>
            </c:numRef>
          </c:val>
          <c:extLst>
            <c:ext xmlns:c16="http://schemas.microsoft.com/office/drawing/2014/chart" uri="{C3380CC4-5D6E-409C-BE32-E72D297353CC}">
              <c16:uniqueId val="{00000000-AC8B-437E-BC02-F1560C5FC60E}"/>
            </c:ext>
          </c:extLst>
        </c:ser>
        <c:dLbls>
          <c:showLegendKey val="0"/>
          <c:showVal val="0"/>
          <c:showCatName val="0"/>
          <c:showSerName val="0"/>
          <c:showPercent val="0"/>
          <c:showBubbleSize val="0"/>
        </c:dLbls>
        <c:gapWidth val="100"/>
        <c:axId val="2096930824"/>
        <c:axId val="2096928008"/>
      </c:barChart>
      <c:valAx>
        <c:axId val="2096928008"/>
        <c:scaling>
          <c:orientation val="minMax"/>
        </c:scaling>
        <c:delete val="0"/>
        <c:axPos val="b"/>
        <c:majorGridlines/>
        <c:numFmt formatCode="0%" sourceLinked="1"/>
        <c:majorTickMark val="out"/>
        <c:minorTickMark val="none"/>
        <c:tickLblPos val="nextTo"/>
        <c:crossAx val="2096930824"/>
        <c:crosses val="autoZero"/>
        <c:crossBetween val="between"/>
      </c:valAx>
      <c:catAx>
        <c:axId val="2096930824"/>
        <c:scaling>
          <c:orientation val="minMax"/>
        </c:scaling>
        <c:delete val="0"/>
        <c:axPos val="l"/>
        <c:numFmt formatCode="General" sourceLinked="0"/>
        <c:majorTickMark val="out"/>
        <c:minorTickMark val="none"/>
        <c:tickLblPos val="nextTo"/>
        <c:crossAx val="2096928008"/>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clustered"/>
        <c:varyColors val="0"/>
        <c:ser>
          <c:idx val="0"/>
          <c:order val="0"/>
          <c:tx>
            <c:strRef>
              <c:f>Foglio1!$B$1</c:f>
              <c:strCache>
                <c:ptCount val="1"/>
                <c:pt idx="0">
                  <c:v>Colonna1</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7104-4D98-AE81-DC38BA9506F5}"/>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7104-4D98-AE81-DC38BA9506F5}"/>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7104-4D98-AE81-DC38BA9506F5}"/>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7104-4D98-AE81-DC38BA9506F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Foglio1!$A$2:$A$5</c:f>
              <c:strCache>
                <c:ptCount val="3"/>
                <c:pt idx="0">
                  <c:v>licei</c:v>
                </c:pt>
                <c:pt idx="1">
                  <c:v>tecnici</c:v>
                </c:pt>
                <c:pt idx="2">
                  <c:v>profess</c:v>
                </c:pt>
              </c:strCache>
            </c:strRef>
          </c:cat>
          <c:val>
            <c:numRef>
              <c:f>Foglio1!$B$2:$B$5</c:f>
              <c:numCache>
                <c:formatCode>0%</c:formatCode>
                <c:ptCount val="4"/>
                <c:pt idx="0">
                  <c:v>0.55000000000000004</c:v>
                </c:pt>
                <c:pt idx="1">
                  <c:v>0.24</c:v>
                </c:pt>
                <c:pt idx="2">
                  <c:v>0.21</c:v>
                </c:pt>
              </c:numCache>
            </c:numRef>
          </c:val>
          <c:extLst>
            <c:ext xmlns:c16="http://schemas.microsoft.com/office/drawing/2014/chart" uri="{C3380CC4-5D6E-409C-BE32-E72D297353CC}">
              <c16:uniqueId val="{00000000-AC8B-437E-BC02-F1560C5FC60E}"/>
            </c:ext>
          </c:extLst>
        </c:ser>
        <c:dLbls>
          <c:showLegendKey val="0"/>
          <c:showVal val="0"/>
          <c:showCatName val="0"/>
          <c:showSerName val="0"/>
          <c:showPercent val="0"/>
          <c:showBubbleSize val="0"/>
        </c:dLbls>
        <c:gapWidth val="100"/>
        <c:axId val="2095737912"/>
        <c:axId val="2095735080"/>
      </c:barChart>
      <c:valAx>
        <c:axId val="2095735080"/>
        <c:scaling>
          <c:orientation val="minMax"/>
        </c:scaling>
        <c:delete val="0"/>
        <c:axPos val="b"/>
        <c:majorGridlines/>
        <c:numFmt formatCode="0%" sourceLinked="1"/>
        <c:majorTickMark val="out"/>
        <c:minorTickMark val="none"/>
        <c:tickLblPos val="nextTo"/>
        <c:crossAx val="2095737912"/>
        <c:crosses val="autoZero"/>
        <c:crossBetween val="between"/>
      </c:valAx>
      <c:catAx>
        <c:axId val="2095737912"/>
        <c:scaling>
          <c:orientation val="minMax"/>
        </c:scaling>
        <c:delete val="0"/>
        <c:axPos val="l"/>
        <c:numFmt formatCode="General" sourceLinked="0"/>
        <c:majorTickMark val="out"/>
        <c:minorTickMark val="none"/>
        <c:tickLblPos val="nextTo"/>
        <c:crossAx val="2095735080"/>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1" i="0" u="none" strike="noStrike" kern="1200" spc="0" baseline="0">
                <a:solidFill>
                  <a:schemeClr val="tx1">
                    <a:lumMod val="65000"/>
                    <a:lumOff val="35000"/>
                  </a:schemeClr>
                </a:solidFill>
                <a:latin typeface="+mn-lt"/>
                <a:ea typeface="+mn-ea"/>
                <a:cs typeface="+mn-cs"/>
              </a:defRPr>
            </a:pPr>
            <a:r>
              <a:rPr lang="en-US" b="1" dirty="0"/>
              <a:t>DETTAGLIO</a:t>
            </a:r>
            <a:r>
              <a:rPr lang="en-US" b="1" baseline="0" dirty="0"/>
              <a:t> SCELTE LICEI</a:t>
            </a:r>
            <a:endParaRPr lang="en-US" b="1" dirty="0"/>
          </a:p>
        </c:rich>
      </c:tx>
      <c:layout>
        <c:manualLayout>
          <c:xMode val="edge"/>
          <c:yMode val="edge"/>
          <c:x val="0.64850508530183804"/>
          <c:y val="3.4757422157856599E-2"/>
        </c:manualLayout>
      </c:layout>
      <c:overlay val="0"/>
      <c:spPr>
        <a:noFill/>
        <a:ln>
          <a:noFill/>
        </a:ln>
        <a:effectLst/>
      </c:spPr>
    </c:title>
    <c:autoTitleDeleted val="0"/>
    <c:plotArea>
      <c:layout/>
      <c:barChart>
        <c:barDir val="bar"/>
        <c:grouping val="clustered"/>
        <c:varyColors val="0"/>
        <c:ser>
          <c:idx val="0"/>
          <c:order val="0"/>
          <c:tx>
            <c:strRef>
              <c:f>Foglio1!$B$1</c:f>
              <c:strCache>
                <c:ptCount val="1"/>
                <c:pt idx="0">
                  <c:v>Colonna2</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BFDB-4DAD-9750-A83E114FD683}"/>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BFDB-4DAD-9750-A83E114FD683}"/>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BFDB-4DAD-9750-A83E114FD683}"/>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BFDB-4DAD-9750-A83E114FD683}"/>
              </c:ext>
            </c:extLst>
          </c:dPt>
          <c:dPt>
            <c:idx val="4"/>
            <c:invertIfNegative val="0"/>
            <c:bubble3D val="0"/>
            <c:spPr>
              <a:solidFill>
                <a:schemeClr val="accent5"/>
              </a:solidFill>
              <a:ln w="19050">
                <a:solidFill>
                  <a:schemeClr val="lt1"/>
                </a:solidFill>
              </a:ln>
              <a:effectLst/>
            </c:spPr>
            <c:extLst>
              <c:ext xmlns:c16="http://schemas.microsoft.com/office/drawing/2014/chart" uri="{C3380CC4-5D6E-409C-BE32-E72D297353CC}">
                <c16:uniqueId val="{00000009-BFDB-4DAD-9750-A83E114FD683}"/>
              </c:ext>
            </c:extLst>
          </c:dPt>
          <c:dPt>
            <c:idx val="5"/>
            <c:invertIfNegative val="0"/>
            <c:bubble3D val="0"/>
            <c:spPr>
              <a:solidFill>
                <a:schemeClr val="accent6"/>
              </a:solidFill>
              <a:ln w="19050">
                <a:solidFill>
                  <a:schemeClr val="lt1"/>
                </a:solidFill>
              </a:ln>
              <a:effectLst/>
            </c:spPr>
            <c:extLst>
              <c:ext xmlns:c16="http://schemas.microsoft.com/office/drawing/2014/chart" uri="{C3380CC4-5D6E-409C-BE32-E72D297353CC}">
                <c16:uniqueId val="{0000000B-BFDB-4DAD-9750-A83E114FD683}"/>
              </c:ext>
            </c:extLst>
          </c:dPt>
          <c:dPt>
            <c:idx val="6"/>
            <c:invertIfNegative val="0"/>
            <c:bubble3D val="0"/>
            <c:spPr>
              <a:solidFill>
                <a:schemeClr val="accent1">
                  <a:lumMod val="60000"/>
                </a:schemeClr>
              </a:solidFill>
              <a:ln w="19050">
                <a:solidFill>
                  <a:schemeClr val="lt1"/>
                </a:solidFill>
              </a:ln>
              <a:effectLst/>
            </c:spPr>
            <c:extLst>
              <c:ext xmlns:c16="http://schemas.microsoft.com/office/drawing/2014/chart" uri="{C3380CC4-5D6E-409C-BE32-E72D297353CC}">
                <c16:uniqueId val="{0000000D-BFDB-4DAD-9750-A83E114FD683}"/>
              </c:ext>
            </c:extLst>
          </c:dPt>
          <c:dPt>
            <c:idx val="7"/>
            <c:invertIfNegative val="0"/>
            <c:bubble3D val="0"/>
            <c:spPr>
              <a:solidFill>
                <a:schemeClr val="accent2">
                  <a:lumMod val="60000"/>
                </a:schemeClr>
              </a:solidFill>
              <a:ln w="19050">
                <a:solidFill>
                  <a:schemeClr val="lt1"/>
                </a:solidFill>
              </a:ln>
              <a:effectLst/>
            </c:spPr>
            <c:extLst>
              <c:ext xmlns:c16="http://schemas.microsoft.com/office/drawing/2014/chart" uri="{C3380CC4-5D6E-409C-BE32-E72D297353CC}">
                <c16:uniqueId val="{0000000F-BFDB-4DAD-9750-A83E114FD683}"/>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Foglio1!$A$2:$A$9</c:f>
              <c:strCache>
                <c:ptCount val="8"/>
                <c:pt idx="0">
                  <c:v>SCIENTIFICO</c:v>
                </c:pt>
                <c:pt idx="1">
                  <c:v>LINGUISTICO</c:v>
                </c:pt>
                <c:pt idx="2">
                  <c:v>SCIENZE UM.</c:v>
                </c:pt>
                <c:pt idx="3">
                  <c:v>ARTISTICO</c:v>
                </c:pt>
                <c:pt idx="4">
                  <c:v>MUSICALE</c:v>
                </c:pt>
                <c:pt idx="5">
                  <c:v>L. SC. SC. AP</c:v>
                </c:pt>
                <c:pt idx="6">
                  <c:v>SCIENT. SP.</c:v>
                </c:pt>
                <c:pt idx="7">
                  <c:v>CLASSICO</c:v>
                </c:pt>
              </c:strCache>
            </c:strRef>
          </c:cat>
          <c:val>
            <c:numRef>
              <c:f>Foglio1!$B$2:$B$9</c:f>
              <c:numCache>
                <c:formatCode>General</c:formatCode>
                <c:ptCount val="8"/>
                <c:pt idx="0">
                  <c:v>6</c:v>
                </c:pt>
                <c:pt idx="1">
                  <c:v>2</c:v>
                </c:pt>
                <c:pt idx="2">
                  <c:v>4</c:v>
                </c:pt>
                <c:pt idx="3">
                  <c:v>5</c:v>
                </c:pt>
                <c:pt idx="4">
                  <c:v>0</c:v>
                </c:pt>
                <c:pt idx="5">
                  <c:v>3</c:v>
                </c:pt>
                <c:pt idx="6">
                  <c:v>4</c:v>
                </c:pt>
                <c:pt idx="7">
                  <c:v>12</c:v>
                </c:pt>
              </c:numCache>
            </c:numRef>
          </c:val>
          <c:extLst>
            <c:ext xmlns:c16="http://schemas.microsoft.com/office/drawing/2014/chart" uri="{C3380CC4-5D6E-409C-BE32-E72D297353CC}">
              <c16:uniqueId val="{00000000-E94E-4377-A20C-2AAABC81EE6D}"/>
            </c:ext>
          </c:extLst>
        </c:ser>
        <c:dLbls>
          <c:showLegendKey val="0"/>
          <c:showVal val="0"/>
          <c:showCatName val="0"/>
          <c:showSerName val="0"/>
          <c:showPercent val="0"/>
          <c:showBubbleSize val="0"/>
        </c:dLbls>
        <c:gapWidth val="100"/>
        <c:axId val="2097057560"/>
        <c:axId val="2097054744"/>
      </c:barChart>
      <c:valAx>
        <c:axId val="2097054744"/>
        <c:scaling>
          <c:orientation val="minMax"/>
        </c:scaling>
        <c:delete val="0"/>
        <c:axPos val="b"/>
        <c:majorGridlines/>
        <c:numFmt formatCode="General" sourceLinked="1"/>
        <c:majorTickMark val="out"/>
        <c:minorTickMark val="none"/>
        <c:tickLblPos val="nextTo"/>
        <c:crossAx val="2097057560"/>
        <c:crosses val="autoZero"/>
        <c:crossBetween val="between"/>
      </c:valAx>
      <c:catAx>
        <c:axId val="2097057560"/>
        <c:scaling>
          <c:orientation val="minMax"/>
        </c:scaling>
        <c:delete val="0"/>
        <c:axPos val="l"/>
        <c:numFmt formatCode="General" sourceLinked="0"/>
        <c:majorTickMark val="out"/>
        <c:minorTickMark val="none"/>
        <c:tickLblPos val="nextTo"/>
        <c:crossAx val="2097054744"/>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1" i="0" u="none" strike="noStrike" kern="1200" spc="0" baseline="0">
                <a:solidFill>
                  <a:schemeClr val="tx1">
                    <a:lumMod val="65000"/>
                    <a:lumOff val="35000"/>
                  </a:schemeClr>
                </a:solidFill>
                <a:latin typeface="+mn-lt"/>
                <a:ea typeface="+mn-ea"/>
                <a:cs typeface="+mn-cs"/>
              </a:defRPr>
            </a:pPr>
            <a:r>
              <a:rPr lang="it-IT" b="1" dirty="0"/>
              <a:t>DETTAGLIO</a:t>
            </a:r>
            <a:r>
              <a:rPr lang="it-IT" b="1" baseline="0" dirty="0"/>
              <a:t> SCELTE ISTITUTI TECNICI</a:t>
            </a:r>
            <a:endParaRPr lang="it-IT" b="1" dirty="0"/>
          </a:p>
        </c:rich>
      </c:tx>
      <c:overlay val="0"/>
      <c:spPr>
        <a:noFill/>
        <a:ln>
          <a:noFill/>
        </a:ln>
        <a:effectLst/>
      </c:spPr>
    </c:title>
    <c:autoTitleDeleted val="0"/>
    <c:plotArea>
      <c:layout/>
      <c:barChart>
        <c:barDir val="bar"/>
        <c:grouping val="clustered"/>
        <c:varyColors val="0"/>
        <c:ser>
          <c:idx val="0"/>
          <c:order val="0"/>
          <c:tx>
            <c:strRef>
              <c:f>Foglio1!$B$1</c:f>
              <c:strCache>
                <c:ptCount val="1"/>
                <c:pt idx="0">
                  <c:v>Colonna2</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0CFE-423B-9A98-F07EA9916986}"/>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0CFE-423B-9A98-F07EA9916986}"/>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0CFE-423B-9A98-F07EA9916986}"/>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0CFE-423B-9A98-F07EA9916986}"/>
              </c:ext>
            </c:extLst>
          </c:dPt>
          <c:dPt>
            <c:idx val="4"/>
            <c:invertIfNegative val="0"/>
            <c:bubble3D val="0"/>
            <c:spPr>
              <a:solidFill>
                <a:schemeClr val="accent5"/>
              </a:solidFill>
              <a:ln w="19050">
                <a:solidFill>
                  <a:schemeClr val="lt1"/>
                </a:solidFill>
              </a:ln>
              <a:effectLst/>
            </c:spPr>
            <c:extLst>
              <c:ext xmlns:c16="http://schemas.microsoft.com/office/drawing/2014/chart" uri="{C3380CC4-5D6E-409C-BE32-E72D297353CC}">
                <c16:uniqueId val="{00000009-0CFE-423B-9A98-F07EA9916986}"/>
              </c:ext>
            </c:extLst>
          </c:dPt>
          <c:dPt>
            <c:idx val="5"/>
            <c:invertIfNegative val="0"/>
            <c:bubble3D val="0"/>
            <c:spPr>
              <a:solidFill>
                <a:schemeClr val="accent6"/>
              </a:solidFill>
              <a:ln w="19050">
                <a:solidFill>
                  <a:schemeClr val="lt1"/>
                </a:solidFill>
              </a:ln>
              <a:effectLst/>
            </c:spPr>
            <c:extLst>
              <c:ext xmlns:c16="http://schemas.microsoft.com/office/drawing/2014/chart" uri="{C3380CC4-5D6E-409C-BE32-E72D297353CC}">
                <c16:uniqueId val="{0000000B-0CFE-423B-9A98-F07EA9916986}"/>
              </c:ext>
            </c:extLst>
          </c:dPt>
          <c:dPt>
            <c:idx val="6"/>
            <c:invertIfNegative val="0"/>
            <c:bubble3D val="0"/>
            <c:spPr>
              <a:solidFill>
                <a:schemeClr val="accent1">
                  <a:lumMod val="60000"/>
                </a:schemeClr>
              </a:solidFill>
              <a:ln w="19050">
                <a:solidFill>
                  <a:schemeClr val="lt1"/>
                </a:solidFill>
              </a:ln>
              <a:effectLst/>
            </c:spPr>
            <c:extLst>
              <c:ext xmlns:c16="http://schemas.microsoft.com/office/drawing/2014/chart" uri="{C3380CC4-5D6E-409C-BE32-E72D297353CC}">
                <c16:uniqueId val="{0000000D-0CFE-423B-9A98-F07EA9916986}"/>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Foglio1!$A$2:$A$9</c:f>
              <c:strCache>
                <c:ptCount val="7"/>
                <c:pt idx="0">
                  <c:v>COSTRUZ.</c:v>
                </c:pt>
                <c:pt idx="1">
                  <c:v>BIOTECN</c:v>
                </c:pt>
                <c:pt idx="2">
                  <c:v>INFORMAT</c:v>
                </c:pt>
                <c:pt idx="3">
                  <c:v>INDUSTR</c:v>
                </c:pt>
                <c:pt idx="4">
                  <c:v>NAUTICO</c:v>
                </c:pt>
                <c:pt idx="5">
                  <c:v>COMMERC.</c:v>
                </c:pt>
                <c:pt idx="6">
                  <c:v>TURISTICO</c:v>
                </c:pt>
              </c:strCache>
            </c:strRef>
          </c:cat>
          <c:val>
            <c:numRef>
              <c:f>Foglio1!$B$2:$B$9</c:f>
              <c:numCache>
                <c:formatCode>General</c:formatCode>
                <c:ptCount val="8"/>
                <c:pt idx="0">
                  <c:v>3</c:v>
                </c:pt>
                <c:pt idx="1">
                  <c:v>4</c:v>
                </c:pt>
                <c:pt idx="2">
                  <c:v>12</c:v>
                </c:pt>
                <c:pt idx="3">
                  <c:v>3</c:v>
                </c:pt>
                <c:pt idx="4">
                  <c:v>1</c:v>
                </c:pt>
                <c:pt idx="5">
                  <c:v>12</c:v>
                </c:pt>
                <c:pt idx="6">
                  <c:v>2</c:v>
                </c:pt>
              </c:numCache>
            </c:numRef>
          </c:val>
          <c:extLst>
            <c:ext xmlns:c16="http://schemas.microsoft.com/office/drawing/2014/chart" uri="{C3380CC4-5D6E-409C-BE32-E72D297353CC}">
              <c16:uniqueId val="{00000000-0D22-4689-AF2D-2E70DC59EBD9}"/>
            </c:ext>
          </c:extLst>
        </c:ser>
        <c:dLbls>
          <c:showLegendKey val="0"/>
          <c:showVal val="0"/>
          <c:showCatName val="0"/>
          <c:showSerName val="0"/>
          <c:showPercent val="0"/>
          <c:showBubbleSize val="0"/>
        </c:dLbls>
        <c:gapWidth val="100"/>
        <c:axId val="2097112392"/>
        <c:axId val="2097109496"/>
      </c:barChart>
      <c:valAx>
        <c:axId val="2097109496"/>
        <c:scaling>
          <c:orientation val="minMax"/>
        </c:scaling>
        <c:delete val="0"/>
        <c:axPos val="b"/>
        <c:majorGridlines/>
        <c:numFmt formatCode="General" sourceLinked="1"/>
        <c:majorTickMark val="out"/>
        <c:minorTickMark val="none"/>
        <c:tickLblPos val="nextTo"/>
        <c:crossAx val="2097112392"/>
        <c:crosses val="autoZero"/>
        <c:crossBetween val="between"/>
      </c:valAx>
      <c:catAx>
        <c:axId val="2097112392"/>
        <c:scaling>
          <c:orientation val="minMax"/>
        </c:scaling>
        <c:delete val="0"/>
        <c:axPos val="l"/>
        <c:numFmt formatCode="General" sourceLinked="0"/>
        <c:majorTickMark val="out"/>
        <c:minorTickMark val="none"/>
        <c:tickLblPos val="nextTo"/>
        <c:crossAx val="2097109496"/>
        <c:crosses val="autoZero"/>
        <c:auto val="1"/>
        <c:lblAlgn val="ctr"/>
        <c:lblOffset val="100"/>
        <c:noMultiLvlLbl val="0"/>
      </c:catAx>
      <c:spPr>
        <a:noFill/>
        <a:ln>
          <a:noFill/>
        </a:ln>
        <a:effectLst/>
      </c:spPr>
    </c:plotArea>
    <c:legend>
      <c:legendPos val="b"/>
      <c:layout>
        <c:manualLayout>
          <c:xMode val="edge"/>
          <c:yMode val="edge"/>
          <c:x val="6.1251795002417897E-2"/>
          <c:y val="0.89542519685039401"/>
          <c:w val="0.86597305327375795"/>
          <c:h val="4.9429799535927597E-2"/>
        </c:manualLayout>
      </c:layout>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1" i="0" u="none" strike="noStrike" kern="1200" spc="0" baseline="0">
                <a:solidFill>
                  <a:schemeClr val="tx1">
                    <a:lumMod val="65000"/>
                    <a:lumOff val="35000"/>
                  </a:schemeClr>
                </a:solidFill>
                <a:latin typeface="+mn-lt"/>
                <a:ea typeface="+mn-ea"/>
                <a:cs typeface="+mn-cs"/>
              </a:defRPr>
            </a:pPr>
            <a:r>
              <a:rPr lang="it-IT" b="1" dirty="0"/>
              <a:t>DETTAGLIO</a:t>
            </a:r>
            <a:r>
              <a:rPr lang="it-IT" b="1" baseline="0" dirty="0"/>
              <a:t> SCELTE I. PROFESSIONALI</a:t>
            </a:r>
            <a:endParaRPr lang="it-IT" b="1" dirty="0"/>
          </a:p>
        </c:rich>
      </c:tx>
      <c:layout>
        <c:manualLayout>
          <c:xMode val="edge"/>
          <c:yMode val="edge"/>
          <c:x val="0.28010762410679502"/>
          <c:y val="1.4705882352941201E-2"/>
        </c:manualLayout>
      </c:layout>
      <c:overlay val="0"/>
      <c:spPr>
        <a:noFill/>
        <a:ln>
          <a:noFill/>
        </a:ln>
        <a:effectLst/>
      </c:spPr>
    </c:title>
    <c:autoTitleDeleted val="0"/>
    <c:plotArea>
      <c:layout/>
      <c:barChart>
        <c:barDir val="bar"/>
        <c:grouping val="clustered"/>
        <c:varyColors val="0"/>
        <c:ser>
          <c:idx val="0"/>
          <c:order val="0"/>
          <c:tx>
            <c:strRef>
              <c:f>Foglio1!$B$1</c:f>
              <c:strCache>
                <c:ptCount val="1"/>
                <c:pt idx="0">
                  <c:v>Colonna1</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7418-40AA-AF22-0F4AF476B153}"/>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7418-40AA-AF22-0F4AF476B153}"/>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7418-40AA-AF22-0F4AF476B153}"/>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7418-40AA-AF22-0F4AF476B153}"/>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Foglio1!$A$2:$A$6</c:f>
              <c:strCache>
                <c:ptCount val="5"/>
                <c:pt idx="0">
                  <c:v>ALBERGH.</c:v>
                </c:pt>
                <c:pt idx="1">
                  <c:v>CHIMICO</c:v>
                </c:pt>
                <c:pt idx="2">
                  <c:v>SOCIO SAN</c:v>
                </c:pt>
                <c:pt idx="3">
                  <c:v>MODA</c:v>
                </c:pt>
                <c:pt idx="4">
                  <c:v>AUDIOVIS.</c:v>
                </c:pt>
              </c:strCache>
            </c:strRef>
          </c:cat>
          <c:val>
            <c:numRef>
              <c:f>Foglio1!$B$2:$B$6</c:f>
              <c:numCache>
                <c:formatCode>General</c:formatCode>
                <c:ptCount val="5"/>
                <c:pt idx="0">
                  <c:v>12</c:v>
                </c:pt>
                <c:pt idx="1">
                  <c:v>7</c:v>
                </c:pt>
                <c:pt idx="2">
                  <c:v>1</c:v>
                </c:pt>
                <c:pt idx="3">
                  <c:v>1</c:v>
                </c:pt>
                <c:pt idx="4">
                  <c:v>1</c:v>
                </c:pt>
              </c:numCache>
            </c:numRef>
          </c:val>
          <c:extLst>
            <c:ext xmlns:c16="http://schemas.microsoft.com/office/drawing/2014/chart" uri="{C3380CC4-5D6E-409C-BE32-E72D297353CC}">
              <c16:uniqueId val="{00000000-6785-4236-AF04-1C4036A5D8F7}"/>
            </c:ext>
          </c:extLst>
        </c:ser>
        <c:dLbls>
          <c:showLegendKey val="0"/>
          <c:showVal val="0"/>
          <c:showCatName val="0"/>
          <c:showSerName val="0"/>
          <c:showPercent val="0"/>
          <c:showBubbleSize val="0"/>
        </c:dLbls>
        <c:gapWidth val="100"/>
        <c:axId val="2096313480"/>
        <c:axId val="2096316328"/>
      </c:barChart>
      <c:valAx>
        <c:axId val="2096316328"/>
        <c:scaling>
          <c:orientation val="minMax"/>
        </c:scaling>
        <c:delete val="0"/>
        <c:axPos val="b"/>
        <c:majorGridlines/>
        <c:numFmt formatCode="General" sourceLinked="1"/>
        <c:majorTickMark val="out"/>
        <c:minorTickMark val="none"/>
        <c:tickLblPos val="nextTo"/>
        <c:crossAx val="2096313480"/>
        <c:crosses val="autoZero"/>
        <c:crossBetween val="between"/>
      </c:valAx>
      <c:catAx>
        <c:axId val="2096313480"/>
        <c:scaling>
          <c:orientation val="minMax"/>
        </c:scaling>
        <c:delete val="0"/>
        <c:axPos val="l"/>
        <c:numFmt formatCode="General" sourceLinked="0"/>
        <c:majorTickMark val="out"/>
        <c:minorTickMark val="none"/>
        <c:tickLblPos val="nextTo"/>
        <c:crossAx val="2096316328"/>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7.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r>
              <a:rPr lang="it-IT" dirty="0"/>
              <a:t>SCELTE</a:t>
            </a:r>
            <a:r>
              <a:rPr lang="it-IT" baseline="0" dirty="0"/>
              <a:t> ALUNNI CON 10 IN USCITA</a:t>
            </a:r>
            <a:endParaRPr lang="it-IT" dirty="0"/>
          </a:p>
        </c:rich>
      </c:tx>
      <c:overlay val="0"/>
      <c:spPr>
        <a:noFill/>
        <a:ln>
          <a:noFill/>
        </a:ln>
        <a:effectLst/>
      </c:spPr>
    </c:title>
    <c:autoTitleDeleted val="0"/>
    <c:plotArea>
      <c:layout/>
      <c:barChart>
        <c:barDir val="bar"/>
        <c:grouping val="clustered"/>
        <c:varyColors val="0"/>
        <c:ser>
          <c:idx val="0"/>
          <c:order val="0"/>
          <c:tx>
            <c:strRef>
              <c:f>Foglio1!$B$1</c:f>
              <c:strCache>
                <c:ptCount val="1"/>
                <c:pt idx="0">
                  <c:v>Colonna1</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2281-4225-A00D-A6B92475C808}"/>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2281-4225-A00D-A6B92475C808}"/>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2281-4225-A00D-A6B92475C808}"/>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2281-4225-A00D-A6B92475C808}"/>
              </c:ext>
            </c:extLst>
          </c:dPt>
          <c:dPt>
            <c:idx val="4"/>
            <c:invertIfNegative val="0"/>
            <c:bubble3D val="0"/>
            <c:spPr>
              <a:solidFill>
                <a:schemeClr val="accent5"/>
              </a:solidFill>
              <a:ln w="19050">
                <a:solidFill>
                  <a:schemeClr val="lt1"/>
                </a:solidFill>
              </a:ln>
              <a:effectLst/>
            </c:spPr>
            <c:extLst>
              <c:ext xmlns:c16="http://schemas.microsoft.com/office/drawing/2014/chart" uri="{C3380CC4-5D6E-409C-BE32-E72D297353CC}">
                <c16:uniqueId val="{00000009-2521-4C6A-BC82-6677D835B930}"/>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Foglio1!$A$2:$A$8</c:f>
              <c:strCache>
                <c:ptCount val="6"/>
                <c:pt idx="0">
                  <c:v>SCIENTIFICO</c:v>
                </c:pt>
                <c:pt idx="1">
                  <c:v>SC. SC. APP</c:v>
                </c:pt>
                <c:pt idx="2">
                  <c:v>LINGUISTICO</c:v>
                </c:pt>
                <c:pt idx="3">
                  <c:v>CLASSICO</c:v>
                </c:pt>
                <c:pt idx="4">
                  <c:v>ARTISTICO</c:v>
                </c:pt>
                <c:pt idx="5">
                  <c:v>TEC. INFORM</c:v>
                </c:pt>
              </c:strCache>
            </c:strRef>
          </c:cat>
          <c:val>
            <c:numRef>
              <c:f>Foglio1!$B$2:$B$8</c:f>
              <c:numCache>
                <c:formatCode>General</c:formatCode>
                <c:ptCount val="7"/>
                <c:pt idx="0">
                  <c:v>3</c:v>
                </c:pt>
                <c:pt idx="1">
                  <c:v>3</c:v>
                </c:pt>
                <c:pt idx="2">
                  <c:v>1</c:v>
                </c:pt>
                <c:pt idx="3">
                  <c:v>5</c:v>
                </c:pt>
                <c:pt idx="4">
                  <c:v>1</c:v>
                </c:pt>
                <c:pt idx="5">
                  <c:v>3</c:v>
                </c:pt>
              </c:numCache>
            </c:numRef>
          </c:val>
          <c:extLst>
            <c:ext xmlns:c16="http://schemas.microsoft.com/office/drawing/2014/chart" uri="{C3380CC4-5D6E-409C-BE32-E72D297353CC}">
              <c16:uniqueId val="{00000000-BF35-4C11-A83B-E015B9FBC861}"/>
            </c:ext>
          </c:extLst>
        </c:ser>
        <c:dLbls>
          <c:showLegendKey val="0"/>
          <c:showVal val="0"/>
          <c:showCatName val="0"/>
          <c:showSerName val="0"/>
          <c:showPercent val="0"/>
          <c:showBubbleSize val="0"/>
        </c:dLbls>
        <c:gapWidth val="100"/>
        <c:axId val="2095745336"/>
        <c:axId val="2095419288"/>
      </c:barChart>
      <c:valAx>
        <c:axId val="2095419288"/>
        <c:scaling>
          <c:orientation val="minMax"/>
        </c:scaling>
        <c:delete val="0"/>
        <c:axPos val="b"/>
        <c:majorGridlines/>
        <c:numFmt formatCode="General" sourceLinked="1"/>
        <c:majorTickMark val="out"/>
        <c:minorTickMark val="none"/>
        <c:tickLblPos val="nextTo"/>
        <c:crossAx val="2095745336"/>
        <c:crosses val="autoZero"/>
        <c:crossBetween val="between"/>
      </c:valAx>
      <c:catAx>
        <c:axId val="2095745336"/>
        <c:scaling>
          <c:orientation val="minMax"/>
        </c:scaling>
        <c:delete val="0"/>
        <c:axPos val="l"/>
        <c:numFmt formatCode="General" sourceLinked="0"/>
        <c:majorTickMark val="out"/>
        <c:minorTickMark val="none"/>
        <c:tickLblPos val="nextTo"/>
        <c:crossAx val="2095419288"/>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8.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r>
              <a:rPr lang="it-IT" dirty="0"/>
              <a:t>SCELTE</a:t>
            </a:r>
            <a:r>
              <a:rPr lang="it-IT" baseline="0" dirty="0"/>
              <a:t> ALUNNI CON 9 IN USCITA</a:t>
            </a:r>
            <a:endParaRPr lang="it-IT" dirty="0"/>
          </a:p>
        </c:rich>
      </c:tx>
      <c:overlay val="0"/>
      <c:spPr>
        <a:noFill/>
        <a:ln>
          <a:noFill/>
        </a:ln>
        <a:effectLst/>
      </c:spPr>
    </c:title>
    <c:autoTitleDeleted val="0"/>
    <c:plotArea>
      <c:layout/>
      <c:barChart>
        <c:barDir val="bar"/>
        <c:grouping val="clustered"/>
        <c:varyColors val="0"/>
        <c:ser>
          <c:idx val="0"/>
          <c:order val="0"/>
          <c:tx>
            <c:strRef>
              <c:f>Foglio1!$B$1</c:f>
              <c:strCache>
                <c:ptCount val="1"/>
                <c:pt idx="0">
                  <c:v>Colonna1</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D93D-4F01-A5FD-779B3608501C}"/>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D93D-4F01-A5FD-779B3608501C}"/>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D93D-4F01-A5FD-779B3608501C}"/>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D93D-4F01-A5FD-779B3608501C}"/>
              </c:ext>
            </c:extLst>
          </c:dPt>
          <c:dPt>
            <c:idx val="4"/>
            <c:invertIfNegative val="0"/>
            <c:bubble3D val="0"/>
            <c:spPr>
              <a:solidFill>
                <a:schemeClr val="accent5"/>
              </a:solidFill>
              <a:ln w="19050">
                <a:solidFill>
                  <a:schemeClr val="lt1"/>
                </a:solidFill>
              </a:ln>
              <a:effectLst/>
            </c:spPr>
            <c:extLst>
              <c:ext xmlns:c16="http://schemas.microsoft.com/office/drawing/2014/chart" uri="{C3380CC4-5D6E-409C-BE32-E72D297353CC}">
                <c16:uniqueId val="{00000009-D93D-4F01-A5FD-779B3608501C}"/>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Foglio1!$A$2:$A$8</c:f>
              <c:strCache>
                <c:ptCount val="6"/>
                <c:pt idx="0">
                  <c:v>L. SCIENT.</c:v>
                </c:pt>
                <c:pt idx="1">
                  <c:v>L. SC. SPORT</c:v>
                </c:pt>
                <c:pt idx="2">
                  <c:v>LINGUISTICO</c:v>
                </c:pt>
                <c:pt idx="3">
                  <c:v>L. ARTIST.</c:v>
                </c:pt>
                <c:pt idx="4">
                  <c:v>L. CLASSICO</c:v>
                </c:pt>
                <c:pt idx="5">
                  <c:v>IST. TECNICO</c:v>
                </c:pt>
              </c:strCache>
            </c:strRef>
          </c:cat>
          <c:val>
            <c:numRef>
              <c:f>Foglio1!$B$2:$B$8</c:f>
              <c:numCache>
                <c:formatCode>General</c:formatCode>
                <c:ptCount val="7"/>
                <c:pt idx="0">
                  <c:v>2</c:v>
                </c:pt>
                <c:pt idx="1">
                  <c:v>2</c:v>
                </c:pt>
                <c:pt idx="2">
                  <c:v>1</c:v>
                </c:pt>
                <c:pt idx="3">
                  <c:v>2</c:v>
                </c:pt>
                <c:pt idx="4">
                  <c:v>5</c:v>
                </c:pt>
                <c:pt idx="5">
                  <c:v>5</c:v>
                </c:pt>
              </c:numCache>
            </c:numRef>
          </c:val>
          <c:extLst>
            <c:ext xmlns:c16="http://schemas.microsoft.com/office/drawing/2014/chart" uri="{C3380CC4-5D6E-409C-BE32-E72D297353CC}">
              <c16:uniqueId val="{00000000-80CE-49ED-AE77-CCA5C1357B1A}"/>
            </c:ext>
          </c:extLst>
        </c:ser>
        <c:dLbls>
          <c:showLegendKey val="0"/>
          <c:showVal val="0"/>
          <c:showCatName val="0"/>
          <c:showSerName val="0"/>
          <c:showPercent val="0"/>
          <c:showBubbleSize val="0"/>
        </c:dLbls>
        <c:gapWidth val="100"/>
        <c:axId val="2095786504"/>
        <c:axId val="2095783528"/>
      </c:barChart>
      <c:valAx>
        <c:axId val="2095783528"/>
        <c:scaling>
          <c:orientation val="minMax"/>
        </c:scaling>
        <c:delete val="0"/>
        <c:axPos val="b"/>
        <c:majorGridlines/>
        <c:numFmt formatCode="General" sourceLinked="1"/>
        <c:majorTickMark val="out"/>
        <c:minorTickMark val="none"/>
        <c:tickLblPos val="nextTo"/>
        <c:crossAx val="2095786504"/>
        <c:crosses val="autoZero"/>
        <c:crossBetween val="between"/>
      </c:valAx>
      <c:catAx>
        <c:axId val="2095786504"/>
        <c:scaling>
          <c:orientation val="minMax"/>
        </c:scaling>
        <c:delete val="0"/>
        <c:axPos val="l"/>
        <c:numFmt formatCode="General" sourceLinked="0"/>
        <c:majorTickMark val="out"/>
        <c:minorTickMark val="none"/>
        <c:tickLblPos val="nextTo"/>
        <c:crossAx val="2095783528"/>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harts/chart9.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it-IT"/>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862" b="0" i="0" u="none" strike="noStrike" kern="1200" spc="0" baseline="0">
                <a:solidFill>
                  <a:schemeClr val="tx1">
                    <a:lumMod val="65000"/>
                    <a:lumOff val="35000"/>
                  </a:schemeClr>
                </a:solidFill>
                <a:latin typeface="+mn-lt"/>
                <a:ea typeface="+mn-ea"/>
                <a:cs typeface="+mn-cs"/>
              </a:defRPr>
            </a:pPr>
            <a:r>
              <a:rPr lang="it-IT" dirty="0"/>
              <a:t>DETTAGLIO</a:t>
            </a:r>
            <a:r>
              <a:rPr lang="it-IT" baseline="0" dirty="0"/>
              <a:t> SCELTE ALUUNI CON 8 IN USCITA </a:t>
            </a:r>
            <a:endParaRPr lang="it-IT" dirty="0"/>
          </a:p>
        </c:rich>
      </c:tx>
      <c:overlay val="0"/>
      <c:spPr>
        <a:noFill/>
        <a:ln>
          <a:noFill/>
        </a:ln>
        <a:effectLst/>
      </c:spPr>
    </c:title>
    <c:autoTitleDeleted val="0"/>
    <c:plotArea>
      <c:layout/>
      <c:barChart>
        <c:barDir val="bar"/>
        <c:grouping val="clustered"/>
        <c:varyColors val="0"/>
        <c:ser>
          <c:idx val="0"/>
          <c:order val="0"/>
          <c:tx>
            <c:strRef>
              <c:f>Foglio1!$B$1</c:f>
              <c:strCache>
                <c:ptCount val="1"/>
                <c:pt idx="0">
                  <c:v>Vendite</c:v>
                </c:pt>
              </c:strCache>
            </c:strRef>
          </c:tx>
          <c:invertIfNegative val="0"/>
          <c:dPt>
            <c:idx val="0"/>
            <c:invertIfNegative val="0"/>
            <c:bubble3D val="0"/>
            <c:spPr>
              <a:solidFill>
                <a:schemeClr val="accent1"/>
              </a:solidFill>
              <a:ln w="19050">
                <a:solidFill>
                  <a:schemeClr val="lt1"/>
                </a:solidFill>
              </a:ln>
              <a:effectLst/>
            </c:spPr>
            <c:extLst>
              <c:ext xmlns:c16="http://schemas.microsoft.com/office/drawing/2014/chart" uri="{C3380CC4-5D6E-409C-BE32-E72D297353CC}">
                <c16:uniqueId val="{00000001-3E80-4D80-A29D-09D9AB382275}"/>
              </c:ext>
            </c:extLst>
          </c:dPt>
          <c:dPt>
            <c:idx val="1"/>
            <c:invertIfNegative val="0"/>
            <c:bubble3D val="0"/>
            <c:spPr>
              <a:solidFill>
                <a:schemeClr val="accent2"/>
              </a:solidFill>
              <a:ln w="19050">
                <a:solidFill>
                  <a:schemeClr val="lt1"/>
                </a:solidFill>
              </a:ln>
              <a:effectLst/>
            </c:spPr>
            <c:extLst>
              <c:ext xmlns:c16="http://schemas.microsoft.com/office/drawing/2014/chart" uri="{C3380CC4-5D6E-409C-BE32-E72D297353CC}">
                <c16:uniqueId val="{00000003-3E80-4D80-A29D-09D9AB382275}"/>
              </c:ext>
            </c:extLst>
          </c:dPt>
          <c:dPt>
            <c:idx val="2"/>
            <c:invertIfNegative val="0"/>
            <c:bubble3D val="0"/>
            <c:spPr>
              <a:solidFill>
                <a:schemeClr val="accent3"/>
              </a:solidFill>
              <a:ln w="19050">
                <a:solidFill>
                  <a:schemeClr val="lt1"/>
                </a:solidFill>
              </a:ln>
              <a:effectLst/>
            </c:spPr>
            <c:extLst>
              <c:ext xmlns:c16="http://schemas.microsoft.com/office/drawing/2014/chart" uri="{C3380CC4-5D6E-409C-BE32-E72D297353CC}">
                <c16:uniqueId val="{00000005-3E80-4D80-A29D-09D9AB382275}"/>
              </c:ext>
            </c:extLst>
          </c:dPt>
          <c:dPt>
            <c:idx val="3"/>
            <c:invertIfNegative val="0"/>
            <c:bubble3D val="0"/>
            <c:spPr>
              <a:solidFill>
                <a:schemeClr val="accent4"/>
              </a:solidFill>
              <a:ln w="19050">
                <a:solidFill>
                  <a:schemeClr val="lt1"/>
                </a:solidFill>
              </a:ln>
              <a:effectLst/>
            </c:spPr>
            <c:extLst>
              <c:ext xmlns:c16="http://schemas.microsoft.com/office/drawing/2014/chart" uri="{C3380CC4-5D6E-409C-BE32-E72D297353CC}">
                <c16:uniqueId val="{00000007-3E80-4D80-A29D-09D9AB382275}"/>
              </c:ext>
            </c:extLst>
          </c:dPt>
          <c:dPt>
            <c:idx val="4"/>
            <c:invertIfNegative val="0"/>
            <c:bubble3D val="0"/>
            <c:spPr>
              <a:solidFill>
                <a:schemeClr val="accent5"/>
              </a:solidFill>
              <a:ln w="19050">
                <a:solidFill>
                  <a:schemeClr val="lt1"/>
                </a:solidFill>
              </a:ln>
              <a:effectLst/>
            </c:spPr>
            <c:extLst>
              <c:ext xmlns:c16="http://schemas.microsoft.com/office/drawing/2014/chart" uri="{C3380CC4-5D6E-409C-BE32-E72D297353CC}">
                <c16:uniqueId val="{00000009-3E80-4D80-A29D-09D9AB382275}"/>
              </c:ext>
            </c:extLst>
          </c:dPt>
          <c:dPt>
            <c:idx val="5"/>
            <c:invertIfNegative val="0"/>
            <c:bubble3D val="0"/>
            <c:spPr>
              <a:solidFill>
                <a:schemeClr val="accent6"/>
              </a:solidFill>
              <a:ln w="19050">
                <a:solidFill>
                  <a:schemeClr val="lt1"/>
                </a:solidFill>
              </a:ln>
              <a:effectLst/>
            </c:spPr>
            <c:extLst>
              <c:ext xmlns:c16="http://schemas.microsoft.com/office/drawing/2014/chart" uri="{C3380CC4-5D6E-409C-BE32-E72D297353CC}">
                <c16:uniqueId val="{0000000B-3E80-4D80-A29D-09D9AB382275}"/>
              </c:ext>
            </c:extLst>
          </c:dPt>
          <c:dPt>
            <c:idx val="6"/>
            <c:invertIfNegative val="0"/>
            <c:bubble3D val="0"/>
            <c:spPr>
              <a:solidFill>
                <a:schemeClr val="accent1">
                  <a:lumMod val="60000"/>
                </a:schemeClr>
              </a:solidFill>
              <a:ln w="19050">
                <a:solidFill>
                  <a:schemeClr val="lt1"/>
                </a:solidFill>
              </a:ln>
              <a:effectLst/>
            </c:spPr>
            <c:extLst>
              <c:ext xmlns:c16="http://schemas.microsoft.com/office/drawing/2014/chart" uri="{C3380CC4-5D6E-409C-BE32-E72D297353CC}">
                <c16:uniqueId val="{0000000D-3E80-4D80-A29D-09D9AB382275}"/>
              </c:ext>
            </c:extLst>
          </c:dPt>
          <c:dPt>
            <c:idx val="7"/>
            <c:invertIfNegative val="0"/>
            <c:bubble3D val="0"/>
            <c:spPr>
              <a:solidFill>
                <a:schemeClr val="accent2">
                  <a:lumMod val="60000"/>
                </a:schemeClr>
              </a:solidFill>
              <a:ln w="19050">
                <a:solidFill>
                  <a:schemeClr val="lt1"/>
                </a:solidFill>
              </a:ln>
              <a:effectLst/>
            </c:spPr>
            <c:extLst>
              <c:ext xmlns:c16="http://schemas.microsoft.com/office/drawing/2014/chart" uri="{C3380CC4-5D6E-409C-BE32-E72D297353CC}">
                <c16:uniqueId val="{0000000F-3E80-4D80-A29D-09D9AB38227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it-IT"/>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Foglio1!$A$2:$A$8</c:f>
              <c:strCache>
                <c:ptCount val="5"/>
                <c:pt idx="0">
                  <c:v>L. CLASSICO</c:v>
                </c:pt>
                <c:pt idx="1">
                  <c:v>L. ARTISTICO</c:v>
                </c:pt>
                <c:pt idx="2">
                  <c:v>L. SC.UM.</c:v>
                </c:pt>
                <c:pt idx="3">
                  <c:v>IST. TECNICO</c:v>
                </c:pt>
                <c:pt idx="4">
                  <c:v>IST. PROFESS</c:v>
                </c:pt>
              </c:strCache>
            </c:strRef>
          </c:cat>
          <c:val>
            <c:numRef>
              <c:f>Foglio1!$B$2:$B$8</c:f>
              <c:numCache>
                <c:formatCode>General</c:formatCode>
                <c:ptCount val="7"/>
                <c:pt idx="0">
                  <c:v>2</c:v>
                </c:pt>
                <c:pt idx="1">
                  <c:v>1</c:v>
                </c:pt>
                <c:pt idx="2">
                  <c:v>2</c:v>
                </c:pt>
                <c:pt idx="3">
                  <c:v>10</c:v>
                </c:pt>
                <c:pt idx="4">
                  <c:v>6</c:v>
                </c:pt>
              </c:numCache>
            </c:numRef>
          </c:val>
          <c:extLst>
            <c:ext xmlns:c16="http://schemas.microsoft.com/office/drawing/2014/chart" uri="{C3380CC4-5D6E-409C-BE32-E72D297353CC}">
              <c16:uniqueId val="{00000000-E39F-4BE1-8331-E1D056223112}"/>
            </c:ext>
          </c:extLst>
        </c:ser>
        <c:dLbls>
          <c:showLegendKey val="0"/>
          <c:showVal val="0"/>
          <c:showCatName val="0"/>
          <c:showSerName val="0"/>
          <c:showPercent val="0"/>
          <c:showBubbleSize val="0"/>
        </c:dLbls>
        <c:gapWidth val="100"/>
        <c:axId val="2095822424"/>
        <c:axId val="2095819592"/>
      </c:barChart>
      <c:valAx>
        <c:axId val="2095819592"/>
        <c:scaling>
          <c:orientation val="minMax"/>
        </c:scaling>
        <c:delete val="0"/>
        <c:axPos val="b"/>
        <c:majorGridlines/>
        <c:numFmt formatCode="General" sourceLinked="1"/>
        <c:majorTickMark val="out"/>
        <c:minorTickMark val="none"/>
        <c:tickLblPos val="nextTo"/>
        <c:crossAx val="2095822424"/>
        <c:crosses val="autoZero"/>
        <c:crossBetween val="between"/>
      </c:valAx>
      <c:catAx>
        <c:axId val="2095822424"/>
        <c:scaling>
          <c:orientation val="minMax"/>
        </c:scaling>
        <c:delete val="0"/>
        <c:axPos val="l"/>
        <c:numFmt formatCode="General" sourceLinked="0"/>
        <c:majorTickMark val="out"/>
        <c:minorTickMark val="none"/>
        <c:tickLblPos val="nextTo"/>
        <c:crossAx val="2095819592"/>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it-IT"/>
        </a:p>
      </c:txPr>
    </c:legend>
    <c:plotVisOnly val="1"/>
    <c:dispBlanksAs val="zero"/>
    <c:showDLblsOverMax val="0"/>
  </c:chart>
  <c:spPr>
    <a:noFill/>
    <a:ln>
      <a:noFill/>
    </a:ln>
    <a:effectLst/>
  </c:spPr>
  <c:txPr>
    <a:bodyPr/>
    <a:lstStyle/>
    <a:p>
      <a:pPr>
        <a:defRPr/>
      </a:pPr>
      <a:endParaRPr lang="it-IT"/>
    </a:p>
  </c:txPr>
  <c:externalData r:id="rId1">
    <c:autoUpdate val="0"/>
  </c:externalData>
</c:chartSpace>
</file>

<file path=ppt/comments/comment1.xml><?xml version="1.0" encoding="utf-8"?>
<p:cmLst xmlns:a="http://schemas.openxmlformats.org/drawingml/2006/main" xmlns:r="http://schemas.openxmlformats.org/officeDocument/2006/relationships" xmlns:p="http://schemas.openxmlformats.org/presentationml/2006/main">
  <p:cm authorId="2" dt="2022-06-26T18:54:49.329" idx="1">
    <p:pos x="5760" y="120"/>
    <p:text>SCELTE ALUNNI ARNESANO + MONTERONI</p:text>
    <p:extLst>
      <p:ext uri="{C676402C-5697-4E1C-873F-D02D1690AC5C}">
        <p15:threadingInfo xmlns:p15="http://schemas.microsoft.com/office/powerpoint/2012/main" timeZoneBias="-120"/>
      </p:ext>
    </p:extLst>
  </p:cm>
</p:cmLst>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intestazione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it-IT"/>
          </a:p>
        </p:txBody>
      </p:sp>
      <p:sp>
        <p:nvSpPr>
          <p:cNvPr id="3" name="Segnaposto data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11C63F9-3589-4EAE-9355-C3CEFAF7C2F5}" type="datetimeFigureOut">
              <a:rPr lang="it-IT" smtClean="0"/>
              <a:pPr/>
              <a:t>30/06/2022</a:t>
            </a:fld>
            <a:endParaRPr lang="it-IT"/>
          </a:p>
        </p:txBody>
      </p:sp>
      <p:sp>
        <p:nvSpPr>
          <p:cNvPr id="4" name="Segnaposto immagine diapositiva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it-IT"/>
          </a:p>
        </p:txBody>
      </p:sp>
      <p:sp>
        <p:nvSpPr>
          <p:cNvPr id="5" name="Segnaposto note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it-IT"/>
              <a:t>Fare clic per modificare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6" name="Segnaposto piè di pagina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it-IT"/>
          </a:p>
        </p:txBody>
      </p:sp>
      <p:sp>
        <p:nvSpPr>
          <p:cNvPr id="7" name="Segnaposto numero diapositiva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76D19010-C760-4C6F-87EC-68B941B20542}" type="slidenum">
              <a:rPr lang="it-IT" smtClean="0"/>
              <a:pPr/>
              <a:t>‹N›</a:t>
            </a:fld>
            <a:endParaRPr lang="it-IT"/>
          </a:p>
        </p:txBody>
      </p:sp>
    </p:spTree>
    <p:extLst>
      <p:ext uri="{BB962C8B-B14F-4D97-AF65-F5344CB8AC3E}">
        <p14:creationId xmlns:p14="http://schemas.microsoft.com/office/powerpoint/2010/main" val="287539903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normAutofit/>
          </a:bodyPr>
          <a:lstStyle/>
          <a:p>
            <a:endParaRPr lang="it-IT" dirty="0"/>
          </a:p>
        </p:txBody>
      </p:sp>
      <p:sp>
        <p:nvSpPr>
          <p:cNvPr id="4" name="Segnaposto numero diapositiva 3"/>
          <p:cNvSpPr>
            <a:spLocks noGrp="1"/>
          </p:cNvSpPr>
          <p:nvPr>
            <p:ph type="sldNum" sz="quarter" idx="10"/>
          </p:nvPr>
        </p:nvSpPr>
        <p:spPr/>
        <p:txBody>
          <a:bodyPr/>
          <a:lstStyle/>
          <a:p>
            <a:fld id="{76D19010-C760-4C6F-87EC-68B941B20542}" type="slidenum">
              <a:rPr lang="it-IT" smtClean="0"/>
              <a:pPr/>
              <a:t>5</a:t>
            </a:fld>
            <a:endParaRPr lang="it-IT"/>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normAutofit/>
          </a:bodyPr>
          <a:lstStyle/>
          <a:p>
            <a:r>
              <a:rPr lang="it-IT" dirty="0"/>
              <a:t>SCLETE EFFETTUATE DAGLI ALUNNI DI ARNESANO E MONTERONI</a:t>
            </a:r>
          </a:p>
        </p:txBody>
      </p:sp>
      <p:sp>
        <p:nvSpPr>
          <p:cNvPr id="4" name="Segnaposto numero diapositiva 3"/>
          <p:cNvSpPr>
            <a:spLocks noGrp="1"/>
          </p:cNvSpPr>
          <p:nvPr>
            <p:ph type="sldNum" sz="quarter" idx="10"/>
          </p:nvPr>
        </p:nvSpPr>
        <p:spPr/>
        <p:txBody>
          <a:bodyPr/>
          <a:lstStyle/>
          <a:p>
            <a:fld id="{76D19010-C760-4C6F-87EC-68B941B20542}" type="slidenum">
              <a:rPr lang="it-IT" smtClean="0"/>
              <a:pPr/>
              <a:t>22</a:t>
            </a:fld>
            <a:endParaRPr lang="it-IT"/>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normAutofit/>
          </a:bodyPr>
          <a:lstStyle/>
          <a:p>
            <a:r>
              <a:rPr lang="it-IT" dirty="0" err="1"/>
              <a:t>sc</a:t>
            </a:r>
            <a:endParaRPr lang="it-IT" dirty="0"/>
          </a:p>
        </p:txBody>
      </p:sp>
      <p:sp>
        <p:nvSpPr>
          <p:cNvPr id="4" name="Segnaposto numero diapositiva 3"/>
          <p:cNvSpPr>
            <a:spLocks noGrp="1"/>
          </p:cNvSpPr>
          <p:nvPr>
            <p:ph type="sldNum" sz="quarter" idx="10"/>
          </p:nvPr>
        </p:nvSpPr>
        <p:spPr/>
        <p:txBody>
          <a:bodyPr/>
          <a:lstStyle/>
          <a:p>
            <a:fld id="{76D19010-C760-4C6F-87EC-68B941B20542}" type="slidenum">
              <a:rPr lang="it-IT" smtClean="0"/>
              <a:pPr/>
              <a:t>24</a:t>
            </a:fld>
            <a:endParaRPr lang="it-IT"/>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r>
              <a:rPr lang="it-IT" dirty="0"/>
              <a:t>VALUTAZIONI  ALUNNI IN USCITA A.S. 2021/22 AL TERMINE DELL’ESAME DI STATO</a:t>
            </a:r>
          </a:p>
        </p:txBody>
      </p:sp>
      <p:sp>
        <p:nvSpPr>
          <p:cNvPr id="4" name="Segnaposto numero diapositiva 3"/>
          <p:cNvSpPr>
            <a:spLocks noGrp="1"/>
          </p:cNvSpPr>
          <p:nvPr>
            <p:ph type="sldNum" sz="quarter" idx="5"/>
          </p:nvPr>
        </p:nvSpPr>
        <p:spPr/>
        <p:txBody>
          <a:bodyPr/>
          <a:lstStyle/>
          <a:p>
            <a:fld id="{76D19010-C760-4C6F-87EC-68B941B20542}" type="slidenum">
              <a:rPr lang="it-IT" smtClean="0"/>
              <a:pPr/>
              <a:t>28</a:t>
            </a:fld>
            <a:endParaRPr lang="it-IT"/>
          </a:p>
        </p:txBody>
      </p:sp>
    </p:spTree>
    <p:extLst>
      <p:ext uri="{BB962C8B-B14F-4D97-AF65-F5344CB8AC3E}">
        <p14:creationId xmlns:p14="http://schemas.microsoft.com/office/powerpoint/2010/main" val="28118662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olo 1"/>
          <p:cNvSpPr>
            <a:spLocks noGrp="1"/>
          </p:cNvSpPr>
          <p:nvPr>
            <p:ph type="ctrTitle"/>
          </p:nvPr>
        </p:nvSpPr>
        <p:spPr>
          <a:xfrm>
            <a:off x="685800" y="2130425"/>
            <a:ext cx="7772400" cy="1470025"/>
          </a:xfrm>
        </p:spPr>
        <p:txBody>
          <a:bodyPr/>
          <a:lstStyle/>
          <a:p>
            <a:r>
              <a:rPr lang="it-IT"/>
              <a:t>Fare clic per modificare stile</a:t>
            </a:r>
          </a:p>
        </p:txBody>
      </p:sp>
      <p:sp>
        <p:nvSpPr>
          <p:cNvPr id="3" name="Sottotitolo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it-IT"/>
              <a:t>Fare clic per modificare lo stile del sottotitolo dello schema</a:t>
            </a:r>
          </a:p>
        </p:txBody>
      </p:sp>
      <p:sp>
        <p:nvSpPr>
          <p:cNvPr id="4" name="Segnaposto data 3"/>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159281640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a:t>Fare clic per modificare stile</a:t>
            </a:r>
          </a:p>
        </p:txBody>
      </p:sp>
      <p:sp>
        <p:nvSpPr>
          <p:cNvPr id="3" name="Segnaposto testo verticale 2"/>
          <p:cNvSpPr>
            <a:spLocks noGrp="1"/>
          </p:cNvSpPr>
          <p:nvPr>
            <p:ph type="body" orient="vert" idx="1"/>
          </p:nvPr>
        </p:nvSpPr>
        <p:spPr/>
        <p:txBody>
          <a:bodyPr vert="eaVert"/>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data 3"/>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360095156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verticale e testo">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6629400" y="274638"/>
            <a:ext cx="2057400" cy="5851525"/>
          </a:xfrm>
        </p:spPr>
        <p:txBody>
          <a:bodyPr vert="eaVert"/>
          <a:lstStyle/>
          <a:p>
            <a:r>
              <a:rPr lang="it-IT"/>
              <a:t>Fare clic per modificare stile</a:t>
            </a:r>
          </a:p>
        </p:txBody>
      </p:sp>
      <p:sp>
        <p:nvSpPr>
          <p:cNvPr id="3" name="Segnaposto testo verticale 2"/>
          <p:cNvSpPr>
            <a:spLocks noGrp="1"/>
          </p:cNvSpPr>
          <p:nvPr>
            <p:ph type="body" orient="vert" idx="1"/>
          </p:nvPr>
        </p:nvSpPr>
        <p:spPr>
          <a:xfrm>
            <a:off x="457200" y="274638"/>
            <a:ext cx="6019800" cy="5851525"/>
          </a:xfrm>
        </p:spPr>
        <p:txBody>
          <a:bodyPr vert="eaVert"/>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data 3"/>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3983787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a:t>Fare clic per modificare stile</a:t>
            </a:r>
          </a:p>
        </p:txBody>
      </p:sp>
      <p:sp>
        <p:nvSpPr>
          <p:cNvPr id="3" name="Segnaposto contenuto 2"/>
          <p:cNvSpPr>
            <a:spLocks noGrp="1"/>
          </p:cNvSpPr>
          <p:nvPr>
            <p:ph idx="1"/>
          </p:nvPr>
        </p:nvSpPr>
        <p:spPr/>
        <p:txBody>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data 3"/>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22997976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olo 1"/>
          <p:cNvSpPr>
            <a:spLocks noGrp="1"/>
          </p:cNvSpPr>
          <p:nvPr>
            <p:ph type="title"/>
          </p:nvPr>
        </p:nvSpPr>
        <p:spPr>
          <a:xfrm>
            <a:off x="722313" y="4406900"/>
            <a:ext cx="7772400" cy="1362075"/>
          </a:xfrm>
        </p:spPr>
        <p:txBody>
          <a:bodyPr anchor="t"/>
          <a:lstStyle>
            <a:lvl1pPr algn="l">
              <a:defRPr sz="4000" b="1" cap="all"/>
            </a:lvl1pPr>
          </a:lstStyle>
          <a:p>
            <a:r>
              <a:rPr lang="it-IT"/>
              <a:t>Fare clic per modificare stile</a:t>
            </a:r>
          </a:p>
        </p:txBody>
      </p:sp>
      <p:sp>
        <p:nvSpPr>
          <p:cNvPr id="3" name="Segnaposto testo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a:t>Fare clic per modificare gli stili del testo dello schema</a:t>
            </a:r>
          </a:p>
        </p:txBody>
      </p:sp>
      <p:sp>
        <p:nvSpPr>
          <p:cNvPr id="4" name="Segnaposto data 3"/>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108548064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Contenuto 2">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a:t>Fare clic per modificare stile</a:t>
            </a:r>
          </a:p>
        </p:txBody>
      </p:sp>
      <p:sp>
        <p:nvSpPr>
          <p:cNvPr id="3" name="Segnaposto contenuto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contenuto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5" name="Segnaposto data 4"/>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40272231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lvl1pPr>
              <a:defRPr/>
            </a:lvl1pPr>
          </a:lstStyle>
          <a:p>
            <a:r>
              <a:rPr lang="it-IT"/>
              <a:t>Fare clic per modificare stile</a:t>
            </a:r>
          </a:p>
        </p:txBody>
      </p:sp>
      <p:sp>
        <p:nvSpPr>
          <p:cNvPr id="3" name="Segnaposto testo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Fare clic per modificare gli stili del testo dello schema</a:t>
            </a:r>
          </a:p>
        </p:txBody>
      </p:sp>
      <p:sp>
        <p:nvSpPr>
          <p:cNvPr id="4" name="Segnaposto contenuto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5" name="Segnaposto testo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Fare clic per modificare gli stili del testo dello schema</a:t>
            </a:r>
          </a:p>
        </p:txBody>
      </p:sp>
      <p:sp>
        <p:nvSpPr>
          <p:cNvPr id="6" name="Segnaposto contenuto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7" name="Segnaposto data 6"/>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8" name="Segnaposto piè di pagina 7"/>
          <p:cNvSpPr>
            <a:spLocks noGrp="1"/>
          </p:cNvSpPr>
          <p:nvPr>
            <p:ph type="ftr" sz="quarter" idx="11"/>
          </p:nvPr>
        </p:nvSpPr>
        <p:spPr/>
        <p:txBody>
          <a:bodyPr/>
          <a:lstStyle/>
          <a:p>
            <a:endParaRPr lang="it-IT"/>
          </a:p>
        </p:txBody>
      </p:sp>
      <p:sp>
        <p:nvSpPr>
          <p:cNvPr id="9" name="Segnaposto numero diapositiva 8"/>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180545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a:t>Fare clic per modificare stile</a:t>
            </a:r>
          </a:p>
        </p:txBody>
      </p:sp>
      <p:sp>
        <p:nvSpPr>
          <p:cNvPr id="3" name="Segnaposto data 2"/>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4" name="Segnaposto piè di pagina 3"/>
          <p:cNvSpPr>
            <a:spLocks noGrp="1"/>
          </p:cNvSpPr>
          <p:nvPr>
            <p:ph type="ftr" sz="quarter" idx="11"/>
          </p:nvPr>
        </p:nvSpPr>
        <p:spPr/>
        <p:txBody>
          <a:bodyPr/>
          <a:lstStyle/>
          <a:p>
            <a:endParaRPr lang="it-IT"/>
          </a:p>
        </p:txBody>
      </p:sp>
      <p:sp>
        <p:nvSpPr>
          <p:cNvPr id="5" name="Segnaposto numero diapositiva 4"/>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27878762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o">
    <p:spTree>
      <p:nvGrpSpPr>
        <p:cNvPr id="1" name=""/>
        <p:cNvGrpSpPr/>
        <p:nvPr/>
      </p:nvGrpSpPr>
      <p:grpSpPr>
        <a:xfrm>
          <a:off x="0" y="0"/>
          <a:ext cx="0" cy="0"/>
          <a:chOff x="0" y="0"/>
          <a:chExt cx="0" cy="0"/>
        </a:xfrm>
      </p:grpSpPr>
      <p:sp>
        <p:nvSpPr>
          <p:cNvPr id="2" name="Segnaposto data 1"/>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3" name="Segnaposto piè di pagina 2"/>
          <p:cNvSpPr>
            <a:spLocks noGrp="1"/>
          </p:cNvSpPr>
          <p:nvPr>
            <p:ph type="ftr" sz="quarter" idx="11"/>
          </p:nvPr>
        </p:nvSpPr>
        <p:spPr/>
        <p:txBody>
          <a:bodyPr/>
          <a:lstStyle/>
          <a:p>
            <a:endParaRPr lang="it-IT"/>
          </a:p>
        </p:txBody>
      </p:sp>
      <p:sp>
        <p:nvSpPr>
          <p:cNvPr id="4" name="Segnaposto numero diapositiva 3"/>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113863368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457200" y="273050"/>
            <a:ext cx="3008313" cy="1162050"/>
          </a:xfrm>
        </p:spPr>
        <p:txBody>
          <a:bodyPr anchor="b"/>
          <a:lstStyle>
            <a:lvl1pPr algn="l">
              <a:defRPr sz="2000" b="1"/>
            </a:lvl1pPr>
          </a:lstStyle>
          <a:p>
            <a:r>
              <a:rPr lang="it-IT"/>
              <a:t>Fare clic per modificare stile</a:t>
            </a:r>
          </a:p>
        </p:txBody>
      </p:sp>
      <p:sp>
        <p:nvSpPr>
          <p:cNvPr id="3" name="Segnaposto contenuto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testo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a:t>Fare clic per modificare gli stili del testo dello schema</a:t>
            </a:r>
          </a:p>
        </p:txBody>
      </p:sp>
      <p:sp>
        <p:nvSpPr>
          <p:cNvPr id="5" name="Segnaposto data 4"/>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14089027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1792288" y="4800600"/>
            <a:ext cx="5486400" cy="566738"/>
          </a:xfrm>
        </p:spPr>
        <p:txBody>
          <a:bodyPr anchor="b"/>
          <a:lstStyle>
            <a:lvl1pPr algn="l">
              <a:defRPr sz="2000" b="1"/>
            </a:lvl1pPr>
          </a:lstStyle>
          <a:p>
            <a:r>
              <a:rPr lang="it-IT"/>
              <a:t>Fare clic per modificare stile</a:t>
            </a:r>
          </a:p>
        </p:txBody>
      </p:sp>
      <p:sp>
        <p:nvSpPr>
          <p:cNvPr id="3" name="Segnaposto immagin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it-IT"/>
          </a:p>
        </p:txBody>
      </p:sp>
      <p:sp>
        <p:nvSpPr>
          <p:cNvPr id="4" name="Segnaposto testo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a:t>Fare clic per modificare gli stili del testo dello schema</a:t>
            </a:r>
          </a:p>
        </p:txBody>
      </p:sp>
      <p:sp>
        <p:nvSpPr>
          <p:cNvPr id="5" name="Segnaposto data 4"/>
          <p:cNvSpPr>
            <a:spLocks noGrp="1"/>
          </p:cNvSpPr>
          <p:nvPr>
            <p:ph type="dt" sz="half" idx="10"/>
          </p:nvPr>
        </p:nvSpPr>
        <p:spPr/>
        <p:txBody>
          <a:bodyPr/>
          <a:lstStyle/>
          <a:p>
            <a:fld id="{A21EFA7D-8FA3-5840-8052-C92719F19D27}" type="datetimeFigureOut">
              <a:rPr lang="it-IT" smtClean="0"/>
              <a:pPr/>
              <a:t>30/06/2022</a:t>
            </a:fld>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23D4E134-22E2-C240-801C-27D567381546}" type="slidenum">
              <a:rPr lang="it-IT" smtClean="0"/>
              <a:pPr/>
              <a:t>‹N›</a:t>
            </a:fld>
            <a:endParaRPr lang="it-IT"/>
          </a:p>
        </p:txBody>
      </p:sp>
    </p:spTree>
    <p:extLst>
      <p:ext uri="{BB962C8B-B14F-4D97-AF65-F5344CB8AC3E}">
        <p14:creationId xmlns:p14="http://schemas.microsoft.com/office/powerpoint/2010/main" val="231154444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titolo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it-IT"/>
              <a:t>Fare clic per modificare stile</a:t>
            </a:r>
          </a:p>
        </p:txBody>
      </p:sp>
      <p:sp>
        <p:nvSpPr>
          <p:cNvPr id="3" name="Segnaposto testo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p>
        </p:txBody>
      </p:sp>
      <p:sp>
        <p:nvSpPr>
          <p:cNvPr id="4" name="Segnaposto data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21EFA7D-8FA3-5840-8052-C92719F19D27}" type="datetimeFigureOut">
              <a:rPr lang="it-IT" smtClean="0"/>
              <a:pPr/>
              <a:t>30/06/2022</a:t>
            </a:fld>
            <a:endParaRPr lang="it-IT"/>
          </a:p>
        </p:txBody>
      </p:sp>
      <p:sp>
        <p:nvSpPr>
          <p:cNvPr id="5" name="Segnaposto piè di pagina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t-IT"/>
          </a:p>
        </p:txBody>
      </p:sp>
      <p:sp>
        <p:nvSpPr>
          <p:cNvPr id="6" name="Segnaposto numero diapositiva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3D4E134-22E2-C240-801C-27D567381546}" type="slidenum">
              <a:rPr lang="it-IT" smtClean="0"/>
              <a:pPr/>
              <a:t>‹N›</a:t>
            </a:fld>
            <a:endParaRPr lang="it-IT"/>
          </a:p>
        </p:txBody>
      </p:sp>
    </p:spTree>
    <p:extLst>
      <p:ext uri="{BB962C8B-B14F-4D97-AF65-F5344CB8AC3E}">
        <p14:creationId xmlns:p14="http://schemas.microsoft.com/office/powerpoint/2010/main" val="150357855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it-IT"/>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2.xml"/><Relationship Id="rId1" Type="http://schemas.openxmlformats.org/officeDocument/2006/relationships/slideLayout" Target="../slideLayouts/slideLayout7.xml"/><Relationship Id="rId4" Type="http://schemas.openxmlformats.org/officeDocument/2006/relationships/comments" Target="../comments/comment1.xml"/></Relationships>
</file>

<file path=ppt/slides/_rels/slide23.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3" Type="http://schemas.openxmlformats.org/officeDocument/2006/relationships/chart" Target="../charts/chart3.xml"/><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chart" Target="../charts/chart4.xml"/><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chart" Target="../charts/chart5.xml"/><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2" Type="http://schemas.openxmlformats.org/officeDocument/2006/relationships/chart" Target="../charts/chart6.xml"/><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2" Type="http://schemas.openxmlformats.org/officeDocument/2006/relationships/chart" Target="../charts/chart7.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chart" Target="../charts/chart8.xml"/><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2" Type="http://schemas.openxmlformats.org/officeDocument/2006/relationships/chart" Target="../charts/chart9.xml"/><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2" Type="http://schemas.openxmlformats.org/officeDocument/2006/relationships/chart" Target="../charts/chart10.xml"/><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2" Type="http://schemas.openxmlformats.org/officeDocument/2006/relationships/chart" Target="../charts/chart11.xml"/><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685800" y="1011617"/>
            <a:ext cx="7772400" cy="2588834"/>
          </a:xfrm>
        </p:spPr>
        <p:txBody>
          <a:bodyPr/>
          <a:lstStyle/>
          <a:p>
            <a:r>
              <a:rPr lang="it-IT" dirty="0">
                <a:latin typeface="Bernard MT Condensed" panose="02050806060905020404" pitchFamily="18" charset="0"/>
              </a:rPr>
              <a:t>RELAZIONE FINALE</a:t>
            </a:r>
            <a:br>
              <a:rPr lang="it-IT" dirty="0">
                <a:latin typeface="Bernard MT Condensed" panose="02050806060905020404" pitchFamily="18" charset="0"/>
              </a:rPr>
            </a:br>
            <a:r>
              <a:rPr lang="it-IT" dirty="0">
                <a:latin typeface="Bernard MT Condensed" panose="02050806060905020404" pitchFamily="18" charset="0"/>
              </a:rPr>
              <a:t>F.S. AREA 3 </a:t>
            </a:r>
            <a:r>
              <a:rPr lang="it-IT" dirty="0" err="1">
                <a:latin typeface="Bernard MT Condensed" panose="02050806060905020404" pitchFamily="18" charset="0"/>
              </a:rPr>
              <a:t>a.s.</a:t>
            </a:r>
            <a:r>
              <a:rPr lang="it-IT" dirty="0">
                <a:latin typeface="Bernard MT Condensed" panose="02050806060905020404" pitchFamily="18" charset="0"/>
              </a:rPr>
              <a:t> 2021 - 2022</a:t>
            </a:r>
            <a:br>
              <a:rPr lang="it-IT" dirty="0">
                <a:latin typeface="Bernard MT Condensed" panose="02050806060905020404" pitchFamily="18" charset="0"/>
              </a:rPr>
            </a:br>
            <a:r>
              <a:rPr lang="it-IT" sz="2000" dirty="0">
                <a:latin typeface="Bernard MT Condensed" panose="02050806060905020404" pitchFamily="18" charset="0"/>
              </a:rPr>
              <a:t>prof.ssa Sabrina Govi</a:t>
            </a:r>
          </a:p>
        </p:txBody>
      </p:sp>
      <p:sp>
        <p:nvSpPr>
          <p:cNvPr id="3" name="Sottotitolo 2"/>
          <p:cNvSpPr>
            <a:spLocks noGrp="1"/>
          </p:cNvSpPr>
          <p:nvPr>
            <p:ph type="subTitle" idx="1"/>
          </p:nvPr>
        </p:nvSpPr>
        <p:spPr/>
        <p:txBody>
          <a:bodyPr>
            <a:normAutofit/>
          </a:bodyPr>
          <a:lstStyle/>
          <a:p>
            <a:r>
              <a:rPr lang="it-IT" sz="4800" dirty="0">
                <a:solidFill>
                  <a:schemeClr val="tx1"/>
                </a:solidFill>
                <a:latin typeface="Bernard MT Condensed" panose="02050806060905020404" pitchFamily="18" charset="0"/>
              </a:rPr>
              <a:t>ORIENTAMENTO</a:t>
            </a:r>
          </a:p>
        </p:txBody>
      </p:sp>
    </p:spTree>
    <p:extLst>
      <p:ext uri="{BB962C8B-B14F-4D97-AF65-F5344CB8AC3E}">
        <p14:creationId xmlns:p14="http://schemas.microsoft.com/office/powerpoint/2010/main" val="162959552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AZIONI CLASSE 3°</a:t>
            </a:r>
          </a:p>
        </p:txBody>
      </p:sp>
      <p:sp>
        <p:nvSpPr>
          <p:cNvPr id="3" name="Segnaposto contenuto 2"/>
          <p:cNvSpPr>
            <a:spLocks noGrp="1"/>
          </p:cNvSpPr>
          <p:nvPr>
            <p:ph idx="1"/>
          </p:nvPr>
        </p:nvSpPr>
        <p:spPr/>
        <p:txBody>
          <a:bodyPr>
            <a:normAutofit/>
          </a:bodyPr>
          <a:lstStyle/>
          <a:p>
            <a:r>
              <a:rPr lang="it-IT" b="1" dirty="0"/>
              <a:t>Partecipazione degli alunni e delle loro famiglie alle varie attività organizzate dalla scuola. L’alunno viene  accompagnato nel suo processo di formazione, affinché possa  operare una scelta consapevole e libera, tramite la messa in opera di diverse azioni: </a:t>
            </a:r>
          </a:p>
          <a:p>
            <a:endParaRPr lang="it-IT" dirty="0"/>
          </a:p>
        </p:txBody>
      </p:sp>
    </p:spTree>
    <p:extLst>
      <p:ext uri="{BB962C8B-B14F-4D97-AF65-F5344CB8AC3E}">
        <p14:creationId xmlns:p14="http://schemas.microsoft.com/office/powerpoint/2010/main" val="104095320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Azioni:</a:t>
            </a:r>
          </a:p>
        </p:txBody>
      </p:sp>
      <p:sp>
        <p:nvSpPr>
          <p:cNvPr id="3" name="Segnaposto contenuto 2"/>
          <p:cNvSpPr>
            <a:spLocks noGrp="1"/>
          </p:cNvSpPr>
          <p:nvPr>
            <p:ph idx="1"/>
          </p:nvPr>
        </p:nvSpPr>
        <p:spPr/>
        <p:txBody>
          <a:bodyPr>
            <a:normAutofit fontScale="77500" lnSpcReduction="20000"/>
          </a:bodyPr>
          <a:lstStyle/>
          <a:p>
            <a:r>
              <a:rPr lang="it-IT" b="1" dirty="0"/>
              <a:t>1- Percorso formativo “Conosci te stesso”;</a:t>
            </a:r>
          </a:p>
          <a:p>
            <a:r>
              <a:rPr lang="it-IT" b="1" dirty="0"/>
              <a:t>2- Informazioni per alunni e genitori, fornite dai docenti di classe e da docenti referenti delle varie scuole superiori, relative ai diversi  indirizzi presenti nel sistema scolastico italiano e alle loro peculiarità;</a:t>
            </a:r>
          </a:p>
          <a:p>
            <a:r>
              <a:rPr lang="it-IT" b="1" dirty="0"/>
              <a:t>- Allestimento di una  stanza  sulla piattaforma </a:t>
            </a:r>
            <a:r>
              <a:rPr lang="it-IT" b="1" dirty="0" err="1"/>
              <a:t>Classroom</a:t>
            </a:r>
            <a:r>
              <a:rPr lang="it-IT" b="1" dirty="0"/>
              <a:t> per la condivisione di informazioni e notizie riguardanti le iscrizioni e le attività di orientamento organizzate dagli istituti superiori</a:t>
            </a:r>
          </a:p>
          <a:p>
            <a:r>
              <a:rPr lang="it-IT" b="1" dirty="0"/>
              <a:t>3- Consiglio Orientativo elaborato dal Consiglio di classe;</a:t>
            </a:r>
          </a:p>
          <a:p>
            <a:r>
              <a:rPr lang="it-IT" b="1" dirty="0"/>
              <a:t>4- Sportello Orientamento</a:t>
            </a:r>
          </a:p>
          <a:p>
            <a:r>
              <a:rPr lang="it-IT" b="1" dirty="0"/>
              <a:t>5- Organizzazione stages / laboratori</a:t>
            </a:r>
          </a:p>
          <a:p>
            <a:endParaRPr lang="it-IT" b="1" dirty="0"/>
          </a:p>
          <a:p>
            <a:endParaRPr lang="it-IT" b="1" dirty="0"/>
          </a:p>
        </p:txBody>
      </p:sp>
    </p:spTree>
    <p:extLst>
      <p:ext uri="{BB962C8B-B14F-4D97-AF65-F5344CB8AC3E}">
        <p14:creationId xmlns:p14="http://schemas.microsoft.com/office/powerpoint/2010/main" val="130067595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274637"/>
            <a:ext cx="8229600" cy="1063095"/>
          </a:xfrm>
        </p:spPr>
        <p:txBody>
          <a:bodyPr>
            <a:normAutofit fontScale="90000"/>
          </a:bodyPr>
          <a:lstStyle/>
          <a:p>
            <a:r>
              <a:rPr lang="it-IT" b="1" i="1" dirty="0"/>
              <a:t>1.PERCORSO FORMATIVO: </a:t>
            </a:r>
            <a:br>
              <a:rPr lang="it-IT" b="1" i="1" dirty="0"/>
            </a:br>
            <a:r>
              <a:rPr lang="it-IT" b="1" i="1" dirty="0"/>
              <a:t>CONOSCI TE STESS</a:t>
            </a:r>
            <a:r>
              <a:rPr lang="it-IT" dirty="0"/>
              <a:t>O</a:t>
            </a:r>
          </a:p>
        </p:txBody>
      </p:sp>
      <p:sp>
        <p:nvSpPr>
          <p:cNvPr id="3" name="Segnaposto contenuto 2"/>
          <p:cNvSpPr>
            <a:spLocks noGrp="1"/>
          </p:cNvSpPr>
          <p:nvPr>
            <p:ph idx="1"/>
          </p:nvPr>
        </p:nvSpPr>
        <p:spPr>
          <a:xfrm>
            <a:off x="457200" y="807140"/>
            <a:ext cx="8229600" cy="5319023"/>
          </a:xfrm>
        </p:spPr>
        <p:txBody>
          <a:bodyPr>
            <a:normAutofit fontScale="25000" lnSpcReduction="20000"/>
          </a:bodyPr>
          <a:lstStyle/>
          <a:p>
            <a:r>
              <a:rPr lang="it-IT" dirty="0"/>
              <a:t>	</a:t>
            </a:r>
          </a:p>
          <a:p>
            <a:endParaRPr lang="it-IT" sz="7400" dirty="0"/>
          </a:p>
          <a:p>
            <a:endParaRPr lang="it-IT" sz="7400" dirty="0"/>
          </a:p>
          <a:p>
            <a:r>
              <a:rPr lang="it-IT" sz="7400" dirty="0"/>
              <a:t>1. </a:t>
            </a:r>
            <a:r>
              <a:rPr lang="it-IT" sz="7400" b="1" dirty="0"/>
              <a:t>Tutti gli alunni delle terze classi</a:t>
            </a:r>
            <a:r>
              <a:rPr lang="it-IT" sz="7400" dirty="0"/>
              <a:t>, guidati  dalla docente referente e dalle docenti di lettere hanno seguito  un </a:t>
            </a:r>
            <a:r>
              <a:rPr lang="it-IT" sz="7400" b="1" dirty="0"/>
              <a:t>percorso formativo</a:t>
            </a:r>
            <a:r>
              <a:rPr lang="it-IT" sz="7400" dirty="0"/>
              <a:t> al fine di  effettuare una scelta consapevole ; tale percorso ha previsto   sia attività finalizzate alla conoscenza di sé, delle proprie capacità e aspirazioni sia la comunicazione di informazioni relative ai diversi percorsi di studio a breve, medio o lungo termine e  alle prospettive occupazionali successive; </a:t>
            </a:r>
          </a:p>
          <a:p>
            <a:r>
              <a:rPr lang="it-IT" sz="7400" dirty="0"/>
              <a:t>ai ragazzi è stato consegnato un “</a:t>
            </a:r>
            <a:r>
              <a:rPr lang="it-IT" sz="7400" b="1" dirty="0"/>
              <a:t>QUADERNO DELL’ORIENTAMENTO</a:t>
            </a:r>
            <a:r>
              <a:rPr lang="it-IT" sz="7400" dirty="0"/>
              <a:t>” CONTENENTE UNA SERIE DI SCHEDE STRUTTURATE CON  DOMANDE SOTTO FORMA DI TEST, ATTRAVERSO I QUALI I RAGAZZI HANNO AVUTO MODO DI RIFLETTERE SU ASPETTI DELLA PROPRIA PERSONALITA’, NONCHE’ SULLE PROPRIE ATTITUDINI, INTERESSI E ASPIRAZIONI.</a:t>
            </a:r>
          </a:p>
          <a:p>
            <a:endParaRPr lang="it-IT" sz="7400" dirty="0"/>
          </a:p>
          <a:p>
            <a:r>
              <a:rPr lang="it-IT" sz="7400" dirty="0"/>
              <a:t>Al termine dell’attività ai ragazzi è stato proposto un </a:t>
            </a:r>
            <a:r>
              <a:rPr lang="it-IT" sz="7400" b="1" dirty="0"/>
              <a:t>QUESTIONARIO FINALE </a:t>
            </a:r>
            <a:r>
              <a:rPr lang="it-IT" sz="7400" dirty="0"/>
              <a:t>e di gradimento dal quale è emerso che tutti hanno gradito e ritenuto utili le informazioni di carattere generale ricevute all’inizio del percorso, nonché  i test per la conoscenza di sé presenti sul Quaderno  dell’Orientamento e  gli incontri presso la nostra sede scolastica con i docenti delle scuole superiori.</a:t>
            </a:r>
          </a:p>
        </p:txBody>
      </p:sp>
    </p:spTree>
    <p:extLst>
      <p:ext uri="{BB962C8B-B14F-4D97-AF65-F5344CB8AC3E}">
        <p14:creationId xmlns:p14="http://schemas.microsoft.com/office/powerpoint/2010/main" val="191754363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b="1" dirty="0"/>
              <a:t>Il Quaderno dell’Orientamento</a:t>
            </a:r>
          </a:p>
        </p:txBody>
      </p:sp>
      <p:sp>
        <p:nvSpPr>
          <p:cNvPr id="3" name="Segnaposto contenuto 2"/>
          <p:cNvSpPr>
            <a:spLocks noGrp="1"/>
          </p:cNvSpPr>
          <p:nvPr>
            <p:ph idx="1"/>
          </p:nvPr>
        </p:nvSpPr>
        <p:spPr/>
        <p:txBody>
          <a:bodyPr>
            <a:normAutofit fontScale="77500" lnSpcReduction="20000"/>
          </a:bodyPr>
          <a:lstStyle/>
          <a:p>
            <a:pPr marL="0" indent="0">
              <a:buNone/>
            </a:pPr>
            <a:r>
              <a:rPr lang="it-IT" dirty="0"/>
              <a:t>Il </a:t>
            </a:r>
            <a:r>
              <a:rPr lang="it-IT" b="1" dirty="0"/>
              <a:t>Quaderno</a:t>
            </a:r>
            <a:r>
              <a:rPr lang="it-IT" dirty="0"/>
              <a:t> è stato compilato sotto la guida della docente referente e/o della docente di Italiano; alcune schede contenute all’interno del “Quaderno” hanno invece previsto   l’intervento, a fianco del ragazzo, dei genitori; altre ancora erano destinate alla riflessione dell’alunno in completa autonomia.</a:t>
            </a:r>
          </a:p>
          <a:p>
            <a:pPr marL="0" indent="0">
              <a:buNone/>
            </a:pPr>
            <a:r>
              <a:rPr lang="it-IT" dirty="0"/>
              <a:t>Tali schede, compilate in classe nel corso di un mese e mezzo  hanno stimolato negli alunni la riflessione su se stessi, sulle  proprie caratteristiche,   attitudini e aspirazioni. Alle fasi di compilazione del quaderno, hanno fatto seguito momenti di  riflessione, commento e  discussione in classe, per dar modo ai ragazzi di </a:t>
            </a:r>
            <a:r>
              <a:rPr lang="it-IT" dirty="0" err="1"/>
              <a:t>di</a:t>
            </a:r>
            <a:r>
              <a:rPr lang="it-IT" dirty="0"/>
              <a:t> sviscerare dubbi o curiosità e giungere a una scelta il più possibile consapevole;</a:t>
            </a:r>
          </a:p>
          <a:p>
            <a:endParaRPr lang="it-IT" dirty="0"/>
          </a:p>
        </p:txBody>
      </p:sp>
    </p:spTree>
    <p:extLst>
      <p:ext uri="{BB962C8B-B14F-4D97-AF65-F5344CB8AC3E}">
        <p14:creationId xmlns:p14="http://schemas.microsoft.com/office/powerpoint/2010/main" val="222295073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94268" y="895546"/>
            <a:ext cx="8592532" cy="522092"/>
          </a:xfrm>
        </p:spPr>
        <p:txBody>
          <a:bodyPr>
            <a:normAutofit fontScale="90000"/>
          </a:bodyPr>
          <a:lstStyle/>
          <a:p>
            <a:r>
              <a:rPr lang="it-IT" b="1" dirty="0"/>
              <a:t>INFORMAZIONE</a:t>
            </a:r>
            <a:br>
              <a:rPr lang="it-IT" b="1" dirty="0"/>
            </a:br>
            <a:r>
              <a:rPr lang="it-IT" b="1" dirty="0"/>
              <a:t>per gli alunni/ famiglie</a:t>
            </a:r>
            <a:br>
              <a:rPr lang="it-IT" b="1" dirty="0"/>
            </a:br>
            <a:endParaRPr lang="it-IT" b="1" dirty="0"/>
          </a:p>
        </p:txBody>
      </p:sp>
      <p:sp>
        <p:nvSpPr>
          <p:cNvPr id="3" name="Segnaposto contenuto 2"/>
          <p:cNvSpPr>
            <a:spLocks noGrp="1"/>
          </p:cNvSpPr>
          <p:nvPr>
            <p:ph idx="1"/>
          </p:nvPr>
        </p:nvSpPr>
        <p:spPr/>
        <p:txBody>
          <a:bodyPr>
            <a:normAutofit fontScale="92500" lnSpcReduction="10000"/>
          </a:bodyPr>
          <a:lstStyle/>
          <a:p>
            <a:pPr marL="0" indent="0">
              <a:buNone/>
            </a:pPr>
            <a:r>
              <a:rPr lang="it-IT" b="1" dirty="0"/>
              <a:t>	</a:t>
            </a:r>
            <a:r>
              <a:rPr lang="it-IT" sz="3600" b="1" dirty="0"/>
              <a:t>Stanza Orientamento su </a:t>
            </a:r>
            <a:r>
              <a:rPr lang="it-IT" sz="3600" b="1" dirty="0" err="1"/>
              <a:t>Classroom</a:t>
            </a:r>
            <a:r>
              <a:rPr lang="it-IT" sz="3600" b="1" dirty="0"/>
              <a:t>: </a:t>
            </a:r>
            <a:r>
              <a:rPr lang="it-IT" b="1" dirty="0"/>
              <a:t>	</a:t>
            </a:r>
            <a:r>
              <a:rPr lang="it-IT" dirty="0">
                <a:solidFill>
                  <a:srgbClr val="000000"/>
                </a:solidFill>
                <a:effectLst/>
                <a:latin typeface="Calibri" panose="020F0502020204030204" pitchFamily="34" charset="0"/>
                <a:ea typeface="Times New Roman" panose="02020603050405020304" pitchFamily="18" charset="0"/>
              </a:rPr>
              <a:t>per ogni classe terza ho creato, in condivisione con le docenti di lettere e i coordinatori delle classi terze,  una stanza  dedicata all’orientamento nella quale sono stati  inseriti sia file informativi riguardanti le diverse tipologie di scuole superiori, con date e le modalità di iscrizione, sia  tutti gli avvisi relativi alle attività di orientamento (“Open Days virtuali ” e link di accesso per video – riunioni) proposte dai diversi Istituti Superiori.</a:t>
            </a:r>
            <a:endParaRPr lang="it-IT" b="1" dirty="0"/>
          </a:p>
        </p:txBody>
      </p:sp>
    </p:spTree>
    <p:extLst>
      <p:ext uri="{BB962C8B-B14F-4D97-AF65-F5344CB8AC3E}">
        <p14:creationId xmlns:p14="http://schemas.microsoft.com/office/powerpoint/2010/main" val="224253613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b="1" dirty="0"/>
              <a:t>CONSIGLIO ORIENTATIVO</a:t>
            </a:r>
          </a:p>
        </p:txBody>
      </p:sp>
      <p:sp>
        <p:nvSpPr>
          <p:cNvPr id="3" name="Segnaposto contenuto 2"/>
          <p:cNvSpPr>
            <a:spLocks noGrp="1"/>
          </p:cNvSpPr>
          <p:nvPr>
            <p:ph idx="1"/>
          </p:nvPr>
        </p:nvSpPr>
        <p:spPr/>
        <p:txBody>
          <a:bodyPr>
            <a:normAutofit fontScale="92500" lnSpcReduction="10000"/>
          </a:bodyPr>
          <a:lstStyle/>
          <a:p>
            <a:r>
              <a:rPr lang="it-IT" dirty="0"/>
              <a:t> Durante l’incontro scuola famiglia svoltosi a  Dicembre 2021, è stato comunicato alle famiglie degli alunni di terza e opportunamente commentato, il </a:t>
            </a:r>
            <a:r>
              <a:rPr lang="it-IT" b="1" dirty="0"/>
              <a:t>Consiglio Orientativo</a:t>
            </a:r>
            <a:r>
              <a:rPr lang="it-IT" dirty="0"/>
              <a:t> elaborato dal Consiglio di Classe  in base alle attitudini, all’impegno e  alle competenze evidenziate da ogni alunno nel corso del triennio della scuola secondaria di primo grado; nei giorni successivi poi, ai ragazzi presenti a scuola è stato consegnato il relativo  stampato.</a:t>
            </a:r>
          </a:p>
        </p:txBody>
      </p:sp>
    </p:spTree>
    <p:extLst>
      <p:ext uri="{BB962C8B-B14F-4D97-AF65-F5344CB8AC3E}">
        <p14:creationId xmlns:p14="http://schemas.microsoft.com/office/powerpoint/2010/main" val="287123792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b="1" dirty="0"/>
              <a:t>4. Sportello orientamento</a:t>
            </a:r>
          </a:p>
        </p:txBody>
      </p:sp>
      <p:sp>
        <p:nvSpPr>
          <p:cNvPr id="3" name="Segnaposto contenuto 2"/>
          <p:cNvSpPr>
            <a:spLocks noGrp="1"/>
          </p:cNvSpPr>
          <p:nvPr>
            <p:ph idx="1"/>
          </p:nvPr>
        </p:nvSpPr>
        <p:spPr/>
        <p:txBody>
          <a:bodyPr>
            <a:normAutofit/>
          </a:bodyPr>
          <a:lstStyle/>
          <a:p>
            <a:r>
              <a:rPr lang="it-IT" b="1" dirty="0"/>
              <a:t> “Sportello Orientamento</a:t>
            </a:r>
            <a:r>
              <a:rPr lang="it-IT" dirty="0"/>
              <a:t>”: dal 10 al 31 gennaio 2022 (ultimo giorno utile per le iscrizioni), sono stata disponibile in ogni giorno della settimana, per le famiglie che avessero necessità di  un supporto in caso di dubbi o problematiche riguardanti le iscrizioni e/o le scelte da effettuare.</a:t>
            </a:r>
          </a:p>
        </p:txBody>
      </p:sp>
    </p:spTree>
    <p:extLst>
      <p:ext uri="{BB962C8B-B14F-4D97-AF65-F5344CB8AC3E}">
        <p14:creationId xmlns:p14="http://schemas.microsoft.com/office/powerpoint/2010/main" val="116285698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b="1" dirty="0"/>
              <a:t>5. Organizzazione incontri/ stages / laboratori</a:t>
            </a:r>
          </a:p>
        </p:txBody>
      </p:sp>
      <p:sp>
        <p:nvSpPr>
          <p:cNvPr id="3" name="Segnaposto contenuto 2"/>
          <p:cNvSpPr>
            <a:spLocks noGrp="1"/>
          </p:cNvSpPr>
          <p:nvPr>
            <p:ph idx="1"/>
          </p:nvPr>
        </p:nvSpPr>
        <p:spPr/>
        <p:txBody>
          <a:bodyPr>
            <a:normAutofit fontScale="70000" lnSpcReduction="20000"/>
          </a:bodyPr>
          <a:lstStyle/>
          <a:p>
            <a:r>
              <a:rPr lang="it-IT" sz="3200" b="1" dirty="0"/>
              <a:t>Incontri di docenti referenti delle Scuole Superiori del territorio con gli alunni delle classi terze</a:t>
            </a:r>
          </a:p>
          <a:p>
            <a:r>
              <a:rPr lang="it-IT" dirty="0"/>
              <a:t>Durante i mesi di Novembre, Dicembre e Gennaio ho tenuto  i contatti  con i docenti referenti degli istituti Superiori per l’organizzazione  delle varie </a:t>
            </a:r>
            <a:r>
              <a:rPr lang="it-IT" dirty="0" err="1"/>
              <a:t>attivita</a:t>
            </a:r>
            <a:r>
              <a:rPr lang="it-IT" dirty="0"/>
              <a:t>̀ di orientamento.</a:t>
            </a:r>
          </a:p>
          <a:p>
            <a:r>
              <a:rPr lang="it-IT" dirty="0"/>
              <a:t>Nei </a:t>
            </a:r>
            <a:r>
              <a:rPr lang="it-IT" dirty="0" err="1"/>
              <a:t>gioni</a:t>
            </a:r>
            <a:r>
              <a:rPr lang="it-IT" dirty="0"/>
              <a:t> 23, 26 e 29 Novembre  sono stati organizzati presso le sedi di Arnesano e Monteroni, incontri con docenti di tutte le scuole superiori di lecce e dei paesi viciniori. Tali incontri si sono svolti in orario scolastico  e hanno permesso ai docenti  di illustrare agli alunni le caratteristiche dei propri istituti con particolare attenzione agli aspetti peculiari delle discipline di indirizzo. I ragazzi, dal canto loro hanno avuto modo di porre domande sui piani di studio, sull’organizzazione scolastica, sulle prospettive occupazionali o di proseguimento di studio universitario.</a:t>
            </a:r>
          </a:p>
          <a:p>
            <a:endParaRPr lang="it-IT" dirty="0"/>
          </a:p>
        </p:txBody>
      </p:sp>
    </p:spTree>
    <p:extLst>
      <p:ext uri="{BB962C8B-B14F-4D97-AF65-F5344CB8AC3E}">
        <p14:creationId xmlns:p14="http://schemas.microsoft.com/office/powerpoint/2010/main" val="185534580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b="1" dirty="0"/>
              <a:t>Predisposizione materiali</a:t>
            </a:r>
          </a:p>
        </p:txBody>
      </p:sp>
      <p:sp>
        <p:nvSpPr>
          <p:cNvPr id="3" name="Segnaposto contenuto 2"/>
          <p:cNvSpPr>
            <a:spLocks noGrp="1"/>
          </p:cNvSpPr>
          <p:nvPr>
            <p:ph idx="1"/>
          </p:nvPr>
        </p:nvSpPr>
        <p:spPr/>
        <p:txBody>
          <a:bodyPr>
            <a:normAutofit fontScale="92500"/>
          </a:bodyPr>
          <a:lstStyle/>
          <a:p>
            <a:r>
              <a:rPr lang="it-IT" dirty="0"/>
              <a:t>. Predisposizioni di circolari, comunicazioni, avvisi</a:t>
            </a:r>
          </a:p>
          <a:p>
            <a:r>
              <a:rPr lang="it-IT" dirty="0"/>
              <a:t>Predisposizione e aggiornamento del materiale illustrativo </a:t>
            </a:r>
            <a:r>
              <a:rPr lang="mr-IN" dirty="0"/>
              <a:t>–</a:t>
            </a:r>
            <a:r>
              <a:rPr lang="it-IT" dirty="0"/>
              <a:t> informativo:  brochure, </a:t>
            </a:r>
            <a:r>
              <a:rPr lang="it-IT" dirty="0" err="1"/>
              <a:t>slides</a:t>
            </a:r>
            <a:r>
              <a:rPr lang="it-IT" dirty="0"/>
              <a:t>. Locandine;</a:t>
            </a:r>
          </a:p>
          <a:p>
            <a:r>
              <a:rPr lang="it-IT" dirty="0"/>
              <a:t>Predisposizione delle griglie per la compilazione del consiglio orientativo;</a:t>
            </a:r>
          </a:p>
          <a:p>
            <a:r>
              <a:rPr lang="it-IT" dirty="0"/>
              <a:t>Predisposizione delle schede per la conoscenza di s</a:t>
            </a:r>
            <a:r>
              <a:rPr lang="fr-FR" dirty="0"/>
              <a:t>é / </a:t>
            </a:r>
            <a:r>
              <a:rPr lang="fr-FR" dirty="0" err="1"/>
              <a:t>scheda</a:t>
            </a:r>
            <a:r>
              <a:rPr lang="fr-FR" dirty="0"/>
              <a:t> di </a:t>
            </a:r>
            <a:r>
              <a:rPr lang="fr-FR" dirty="0" err="1"/>
              <a:t>verifica</a:t>
            </a:r>
            <a:r>
              <a:rPr lang="fr-FR" dirty="0"/>
              <a:t> </a:t>
            </a:r>
            <a:r>
              <a:rPr lang="it-IT" dirty="0"/>
              <a:t> in vista di una scelta consapevole.</a:t>
            </a:r>
          </a:p>
          <a:p>
            <a:endParaRPr lang="it-IT" dirty="0"/>
          </a:p>
        </p:txBody>
      </p:sp>
    </p:spTree>
    <p:extLst>
      <p:ext uri="{BB962C8B-B14F-4D97-AF65-F5344CB8AC3E}">
        <p14:creationId xmlns:p14="http://schemas.microsoft.com/office/powerpoint/2010/main" val="78018622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Punti di forza</a:t>
            </a:r>
          </a:p>
        </p:txBody>
      </p:sp>
      <p:sp>
        <p:nvSpPr>
          <p:cNvPr id="3" name="Segnaposto contenuto 2"/>
          <p:cNvSpPr>
            <a:spLocks noGrp="1"/>
          </p:cNvSpPr>
          <p:nvPr>
            <p:ph idx="1"/>
          </p:nvPr>
        </p:nvSpPr>
        <p:spPr/>
        <p:txBody>
          <a:bodyPr>
            <a:normAutofit fontScale="92500" lnSpcReduction="10000"/>
          </a:bodyPr>
          <a:lstStyle/>
          <a:p>
            <a:pPr lvl="1"/>
            <a:r>
              <a:rPr lang="it-IT" dirty="0" err="1"/>
              <a:t>Disponibilità</a:t>
            </a:r>
            <a:r>
              <a:rPr lang="it-IT" dirty="0"/>
              <a:t> della Dirigente Scolastica riguardo all’accoglienza delle proposte inerenti percorsi orientativi, progetti, formazione; </a:t>
            </a:r>
          </a:p>
          <a:p>
            <a:pPr lvl="1"/>
            <a:r>
              <a:rPr lang="it-IT" dirty="0"/>
              <a:t>Collaborazione con le colleghe di lettere per la realizzazione del percorso di orientamento;</a:t>
            </a:r>
          </a:p>
          <a:p>
            <a:pPr lvl="1"/>
            <a:r>
              <a:rPr lang="it-IT" dirty="0"/>
              <a:t>Partecipazione interessata e attiva degli alunni e delle loro famiglie;</a:t>
            </a:r>
          </a:p>
          <a:p>
            <a:pPr lvl="1"/>
            <a:r>
              <a:rPr lang="it-IT" dirty="0"/>
              <a:t>Contenimento della dispersione attraverso una scelta orientativa;</a:t>
            </a:r>
          </a:p>
          <a:p>
            <a:pPr lvl="1"/>
            <a:r>
              <a:rPr lang="it-IT" dirty="0"/>
              <a:t>Buoni rapporti con le funzioni strumentali e/o i referenti degli Istituti Superiori;</a:t>
            </a:r>
          </a:p>
          <a:p>
            <a:pPr lvl="1"/>
            <a:endParaRPr lang="it-IT" dirty="0">
              <a:effectLst/>
            </a:endParaRPr>
          </a:p>
          <a:p>
            <a:endParaRPr lang="it-IT" dirty="0"/>
          </a:p>
        </p:txBody>
      </p:sp>
    </p:spTree>
    <p:extLst>
      <p:ext uri="{BB962C8B-B14F-4D97-AF65-F5344CB8AC3E}">
        <p14:creationId xmlns:p14="http://schemas.microsoft.com/office/powerpoint/2010/main" val="5615873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274638"/>
            <a:ext cx="8229600" cy="1501070"/>
          </a:xfrm>
        </p:spPr>
        <p:txBody>
          <a:bodyPr>
            <a:normAutofit fontScale="90000"/>
          </a:bodyPr>
          <a:lstStyle/>
          <a:p>
            <a:r>
              <a:rPr lang="it-IT" dirty="0"/>
              <a:t>Compiti connessi alla funzione strumentale in oggetto</a:t>
            </a:r>
            <a:br>
              <a:rPr lang="it-IT" dirty="0"/>
            </a:br>
            <a:endParaRPr lang="it-IT" dirty="0"/>
          </a:p>
        </p:txBody>
      </p:sp>
      <p:sp>
        <p:nvSpPr>
          <p:cNvPr id="3" name="Segnaposto contenuto 2"/>
          <p:cNvSpPr>
            <a:spLocks noGrp="1"/>
          </p:cNvSpPr>
          <p:nvPr>
            <p:ph idx="1"/>
          </p:nvPr>
        </p:nvSpPr>
        <p:spPr>
          <a:xfrm>
            <a:off x="457200" y="2141611"/>
            <a:ext cx="8229600" cy="3056371"/>
          </a:xfrm>
        </p:spPr>
        <p:txBody>
          <a:bodyPr>
            <a:normAutofit fontScale="92500" lnSpcReduction="20000"/>
          </a:bodyPr>
          <a:lstStyle/>
          <a:p>
            <a:endParaRPr lang="it-IT" dirty="0"/>
          </a:p>
          <a:p>
            <a:r>
              <a:rPr lang="it-IT" dirty="0"/>
              <a:t>Organizzazione </a:t>
            </a:r>
            <a:r>
              <a:rPr lang="it-IT" dirty="0" err="1"/>
              <a:t>attivita</a:t>
            </a:r>
            <a:r>
              <a:rPr lang="it-IT" dirty="0"/>
              <a:t>̀ di </a:t>
            </a:r>
            <a:r>
              <a:rPr lang="it-IT" dirty="0" err="1"/>
              <a:t>continuita</a:t>
            </a:r>
            <a:r>
              <a:rPr lang="it-IT" dirty="0"/>
              <a:t>̀ orizzontale e verticale </a:t>
            </a:r>
          </a:p>
          <a:p>
            <a:r>
              <a:rPr lang="it-IT" dirty="0"/>
              <a:t>Monitoraggio con realizzazione di report sugli esiti finali degli studenti frequentanti l’istituto nel breve (annuale) e nel lungo periodo (biennio S.S.I° g )</a:t>
            </a:r>
          </a:p>
          <a:p>
            <a:endParaRPr lang="it-IT" dirty="0"/>
          </a:p>
        </p:txBody>
      </p:sp>
    </p:spTree>
    <p:extLst>
      <p:ext uri="{BB962C8B-B14F-4D97-AF65-F5344CB8AC3E}">
        <p14:creationId xmlns:p14="http://schemas.microsoft.com/office/powerpoint/2010/main" val="146708956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SCELTE effettuate </a:t>
            </a:r>
            <a:r>
              <a:rPr lang="it-IT" dirty="0" err="1"/>
              <a:t>nell’a.s.</a:t>
            </a:r>
            <a:r>
              <a:rPr lang="it-IT" dirty="0"/>
              <a:t> 2021-22</a:t>
            </a:r>
          </a:p>
        </p:txBody>
      </p:sp>
      <p:sp>
        <p:nvSpPr>
          <p:cNvPr id="3" name="Segnaposto contenuto 2"/>
          <p:cNvSpPr>
            <a:spLocks noGrp="1"/>
          </p:cNvSpPr>
          <p:nvPr>
            <p:ph idx="1"/>
          </p:nvPr>
        </p:nvSpPr>
        <p:spPr/>
        <p:txBody>
          <a:bodyPr>
            <a:normAutofit fontScale="55000" lnSpcReduction="20000"/>
          </a:bodyPr>
          <a:lstStyle/>
          <a:p>
            <a:r>
              <a:rPr lang="it-IT" b="1" dirty="0"/>
              <a:t>N.B.!!!!! mancata  conferma della tendenza degli ultimi anni a preferire i licei rispetto agli altri ordini di scuole: quest’anno ISTITUTI TECNICI E LICEI sono stati scelti quasi in egual misura, ma in percentuali differenti tra Arnesano e Monteroni: </a:t>
            </a:r>
          </a:p>
          <a:p>
            <a:endParaRPr lang="it-IT" b="1" dirty="0"/>
          </a:p>
          <a:p>
            <a:r>
              <a:rPr lang="it-IT" b="1" dirty="0"/>
              <a:t>ARNESANO: LICEI</a:t>
            </a:r>
          </a:p>
          <a:p>
            <a:endParaRPr lang="it-IT" b="1" dirty="0"/>
          </a:p>
          <a:p>
            <a:endParaRPr lang="it-IT" b="1" dirty="0"/>
          </a:p>
          <a:p>
            <a:r>
              <a:rPr lang="it-IT" b="1" dirty="0"/>
              <a:t>MONTERONI: IST. TECNICI</a:t>
            </a:r>
          </a:p>
          <a:p>
            <a:endParaRPr lang="it-IT" b="1" dirty="0"/>
          </a:p>
          <a:p>
            <a:r>
              <a:rPr lang="it-IT" b="1" dirty="0"/>
              <a:t> inoltre, tra i licei, in entrambe le sedi, ancora in controtendenza rispetto agli ultimi anni, ha PREVALSO IL LICEO CLASSICO SUL LICEO SCIENTIFICO.</a:t>
            </a:r>
          </a:p>
          <a:p>
            <a:endParaRPr lang="it-IT" b="1" dirty="0"/>
          </a:p>
          <a:p>
            <a:r>
              <a:rPr lang="it-IT" b="1" dirty="0"/>
              <a:t> CONFERME  nel settore tecnico</a:t>
            </a:r>
            <a:r>
              <a:rPr lang="it-IT" dirty="0"/>
              <a:t>,: </a:t>
            </a:r>
            <a:r>
              <a:rPr lang="it-IT" b="1" dirty="0"/>
              <a:t> soprattutto indirizzo INFORMATICO</a:t>
            </a:r>
          </a:p>
          <a:p>
            <a:endParaRPr lang="it-IT" b="1" dirty="0"/>
          </a:p>
          <a:p>
            <a:r>
              <a:rPr lang="it-IT" b="1" dirty="0"/>
              <a:t>CONFERME nel settore professionale : soprattutto alberghiero e il  settore industria e artigianato per il made in </a:t>
            </a:r>
            <a:r>
              <a:rPr lang="it-IT" b="1" dirty="0" err="1"/>
              <a:t>Italy</a:t>
            </a:r>
            <a:r>
              <a:rPr lang="it-IT" b="1" dirty="0"/>
              <a:t> – produzioni chimiche ( ragazze).</a:t>
            </a:r>
          </a:p>
          <a:p>
            <a:endParaRPr lang="it-IT" b="1" dirty="0"/>
          </a:p>
          <a:p>
            <a:endParaRPr lang="it-IT" b="1" dirty="0"/>
          </a:p>
          <a:p>
            <a:endParaRPr lang="it-IT" b="1" dirty="0"/>
          </a:p>
        </p:txBody>
      </p:sp>
    </p:spTree>
    <p:extLst>
      <p:ext uri="{BB962C8B-B14F-4D97-AF65-F5344CB8AC3E}">
        <p14:creationId xmlns:p14="http://schemas.microsoft.com/office/powerpoint/2010/main" val="419881418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E5DEC533-DBB9-4E74-A9EE-CCB837E3D9D7}"/>
              </a:ext>
            </a:extLst>
          </p:cNvPr>
          <p:cNvSpPr>
            <a:spLocks noGrp="1"/>
          </p:cNvSpPr>
          <p:nvPr>
            <p:ph type="title"/>
          </p:nvPr>
        </p:nvSpPr>
        <p:spPr/>
        <p:txBody>
          <a:bodyPr>
            <a:normAutofit fontScale="90000"/>
          </a:bodyPr>
          <a:lstStyle/>
          <a:p>
            <a:r>
              <a:rPr lang="it-IT" sz="3100" b="1" dirty="0"/>
              <a:t>CORRISPONDENZA TRA LA SCELTA EFFETTATA E IL CONSIGLIO ORIENTATIVO</a:t>
            </a:r>
            <a:r>
              <a:rPr lang="it-IT" sz="4400" b="1" dirty="0"/>
              <a:t>:</a:t>
            </a:r>
            <a:endParaRPr lang="it-IT" dirty="0"/>
          </a:p>
        </p:txBody>
      </p:sp>
      <p:sp>
        <p:nvSpPr>
          <p:cNvPr id="3" name="Segnaposto contenuto 2">
            <a:extLst>
              <a:ext uri="{FF2B5EF4-FFF2-40B4-BE49-F238E27FC236}">
                <a16:creationId xmlns:a16="http://schemas.microsoft.com/office/drawing/2014/main" id="{E6DA830F-275E-48E3-96DE-F54C796C6105}"/>
              </a:ext>
            </a:extLst>
          </p:cNvPr>
          <p:cNvSpPr>
            <a:spLocks noGrp="1"/>
          </p:cNvSpPr>
          <p:nvPr>
            <p:ph idx="1"/>
          </p:nvPr>
        </p:nvSpPr>
        <p:spPr/>
        <p:txBody>
          <a:bodyPr>
            <a:normAutofit fontScale="47500" lnSpcReduction="20000"/>
          </a:bodyPr>
          <a:lstStyle/>
          <a:p>
            <a:r>
              <a:rPr lang="it-IT" sz="3400" b="1" dirty="0"/>
              <a:t> </a:t>
            </a:r>
            <a:r>
              <a:rPr lang="it-IT" sz="3800" b="1" dirty="0"/>
              <a:t>QUEST’ANNO LA MAGGIORANZA DELLE SCELTE HA RISPETTATO IL CONSIGLIO RICEVUTO</a:t>
            </a:r>
            <a:r>
              <a:rPr lang="it-IT" sz="3400" b="1" dirty="0"/>
              <a:t>. La classe che più si è discostata sono state la 3A di Arnesano e la 3B di Monteroni, ; la differenza ha riguardato per lo più la scelta di Istituti Tecnici in luogo dei Professionali consigliati.</a:t>
            </a:r>
          </a:p>
          <a:p>
            <a:pPr marL="0" indent="0">
              <a:buNone/>
            </a:pPr>
            <a:r>
              <a:rPr lang="it-IT" sz="3400" b="1" dirty="0"/>
              <a:t> </a:t>
            </a:r>
          </a:p>
          <a:p>
            <a:r>
              <a:rPr lang="it-IT" sz="3800" b="1" dirty="0"/>
              <a:t>RELAZIONE TRA VOTO IN USCITA E SCELTA EFFETTUATA</a:t>
            </a:r>
            <a:r>
              <a:rPr lang="it-IT" sz="3400" b="1" dirty="0"/>
              <a:t>:</a:t>
            </a:r>
          </a:p>
          <a:p>
            <a:r>
              <a:rPr lang="it-IT" sz="3400" b="1" dirty="0"/>
              <a:t>Anche in questo caso abbiamo una situazione diversa rispetto agli anni precedenti :</a:t>
            </a:r>
          </a:p>
          <a:p>
            <a:r>
              <a:rPr lang="it-IT" sz="3400" b="1" dirty="0"/>
              <a:t>Mentre </a:t>
            </a:r>
            <a:r>
              <a:rPr lang="it-IT" sz="3400" b="1" dirty="0" err="1"/>
              <a:t>nell’a.s</a:t>
            </a:r>
            <a:r>
              <a:rPr lang="it-IT" sz="3400" b="1" dirty="0" err="1">
                <a:solidFill>
                  <a:srgbClr val="FF0000"/>
                </a:solidFill>
              </a:rPr>
              <a:t>.</a:t>
            </a:r>
            <a:r>
              <a:rPr lang="it-IT" sz="3400" b="1" dirty="0">
                <a:solidFill>
                  <a:srgbClr val="FF0000"/>
                </a:solidFill>
              </a:rPr>
              <a:t> 2020-21 tutti gli alunni licenziati con valutazione 10/10 o 9/10 si sono iscritti ai liceo scientifico (in primis) e classico, quest’anno, su 33,ben  8 hanno scelto un Istituto Tecnico (scelta che non compariva mai negli anni precedenti) e 10 il Liceo Classico, mentre solo 5 il Liceo Scientifico.</a:t>
            </a:r>
            <a:r>
              <a:rPr lang="it-IT" sz="3400" b="1" dirty="0"/>
              <a:t> </a:t>
            </a:r>
          </a:p>
          <a:p>
            <a:endParaRPr lang="it-IT" sz="3400" b="1" dirty="0"/>
          </a:p>
          <a:p>
            <a:r>
              <a:rPr lang="it-IT" sz="3400" b="1" dirty="0"/>
              <a:t>Gli alunni licenziati con valutazione 8/10 o 7/10 hanno scelto di frequentare soprattutto l’Istituto tecnico informatico o l’istituto professionale, (Alberghiero o Chimico); </a:t>
            </a:r>
          </a:p>
          <a:p>
            <a:endParaRPr lang="it-IT" sz="3400" b="1" dirty="0"/>
          </a:p>
          <a:p>
            <a:r>
              <a:rPr lang="it-IT" sz="3400" b="1" dirty="0"/>
              <a:t> i ragazzi che in uscita hanno avuto la valutazione  6/10 hanno scelto soprattutto istituti professionali e in particolare l’alberghiero, o istituti tecnici.  </a:t>
            </a:r>
          </a:p>
          <a:p>
            <a:endParaRPr lang="it-IT" sz="3400" b="1" dirty="0"/>
          </a:p>
          <a:p>
            <a:r>
              <a:rPr lang="it-IT" sz="3400" b="1" dirty="0"/>
              <a:t>Ecco dunque qui di seguito  i grafici relativi alle scelte degli </a:t>
            </a:r>
            <a:r>
              <a:rPr lang="it-IT" sz="3400" b="1" dirty="0">
                <a:solidFill>
                  <a:srgbClr val="FF0000"/>
                </a:solidFill>
              </a:rPr>
              <a:t>96 alunni in uscita</a:t>
            </a:r>
            <a:r>
              <a:rPr lang="it-IT" sz="3400" b="1" dirty="0"/>
              <a:t>:</a:t>
            </a:r>
          </a:p>
          <a:p>
            <a:endParaRPr lang="it-IT" b="1" dirty="0"/>
          </a:p>
          <a:p>
            <a:endParaRPr lang="it-IT" dirty="0"/>
          </a:p>
        </p:txBody>
      </p:sp>
    </p:spTree>
    <p:extLst>
      <p:ext uri="{BB962C8B-B14F-4D97-AF65-F5344CB8AC3E}">
        <p14:creationId xmlns:p14="http://schemas.microsoft.com/office/powerpoint/2010/main" val="88279128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1016469644"/>
              </p:ext>
            </p:extLst>
          </p:nvPr>
        </p:nvGraphicFramePr>
        <p:xfrm>
          <a:off x="0" y="190500"/>
          <a:ext cx="9144000" cy="556260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18875157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1737456015"/>
              </p:ext>
            </p:extLst>
          </p:nvPr>
        </p:nvGraphicFramePr>
        <p:xfrm>
          <a:off x="581025" y="304799"/>
          <a:ext cx="7972425" cy="551497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08532491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1131611492"/>
              </p:ext>
            </p:extLst>
          </p:nvPr>
        </p:nvGraphicFramePr>
        <p:xfrm>
          <a:off x="396294" y="895349"/>
          <a:ext cx="7972425" cy="5514975"/>
        </p:xfrm>
        <a:graphic>
          <a:graphicData uri="http://schemas.openxmlformats.org/drawingml/2006/chart">
            <c:chart xmlns:c="http://schemas.openxmlformats.org/drawingml/2006/chart" xmlns:r="http://schemas.openxmlformats.org/officeDocument/2006/relationships" r:id="rId3"/>
          </a:graphicData>
        </a:graphic>
      </p:graphicFrame>
      <p:sp>
        <p:nvSpPr>
          <p:cNvPr id="3" name="CasellaDiTesto 2"/>
          <p:cNvSpPr txBox="1"/>
          <p:nvPr/>
        </p:nvSpPr>
        <p:spPr>
          <a:xfrm>
            <a:off x="3922042" y="433732"/>
            <a:ext cx="1495425" cy="646331"/>
          </a:xfrm>
          <a:prstGeom prst="rect">
            <a:avLst/>
          </a:prstGeom>
          <a:noFill/>
        </p:spPr>
        <p:txBody>
          <a:bodyPr wrap="square" rtlCol="0">
            <a:spAutoFit/>
          </a:bodyPr>
          <a:lstStyle/>
          <a:p>
            <a:r>
              <a:rPr lang="it-IT" b="1" dirty="0"/>
              <a:t>SCELTE Arnesano</a:t>
            </a:r>
          </a:p>
        </p:txBody>
      </p:sp>
    </p:spTree>
    <p:extLst>
      <p:ext uri="{BB962C8B-B14F-4D97-AF65-F5344CB8AC3E}">
        <p14:creationId xmlns:p14="http://schemas.microsoft.com/office/powerpoint/2010/main" val="308532491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3271693272"/>
              </p:ext>
            </p:extLst>
          </p:nvPr>
        </p:nvGraphicFramePr>
        <p:xfrm>
          <a:off x="838200" y="760640"/>
          <a:ext cx="7791449" cy="5781675"/>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36297465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58311940"/>
              </p:ext>
            </p:extLst>
          </p:nvPr>
        </p:nvGraphicFramePr>
        <p:xfrm>
          <a:off x="962025" y="1085850"/>
          <a:ext cx="7334249" cy="52578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18305435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456699967"/>
              </p:ext>
            </p:extLst>
          </p:nvPr>
        </p:nvGraphicFramePr>
        <p:xfrm>
          <a:off x="514350" y="1162050"/>
          <a:ext cx="7962900" cy="51816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23137675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ella 1">
            <a:extLst>
              <a:ext uri="{FF2B5EF4-FFF2-40B4-BE49-F238E27FC236}">
                <a16:creationId xmlns:a16="http://schemas.microsoft.com/office/drawing/2014/main" id="{02DD8168-8097-4421-B5BF-4A9021D27165}"/>
              </a:ext>
            </a:extLst>
          </p:cNvPr>
          <p:cNvGraphicFramePr>
            <a:graphicFrameLocks noGrp="1"/>
          </p:cNvGraphicFramePr>
          <p:nvPr>
            <p:extLst>
              <p:ext uri="{D42A27DB-BD31-4B8C-83A1-F6EECF244321}">
                <p14:modId xmlns:p14="http://schemas.microsoft.com/office/powerpoint/2010/main" val="2596290999"/>
              </p:ext>
            </p:extLst>
          </p:nvPr>
        </p:nvGraphicFramePr>
        <p:xfrm>
          <a:off x="170481" y="914401"/>
          <a:ext cx="8818537" cy="5292443"/>
        </p:xfrm>
        <a:graphic>
          <a:graphicData uri="http://schemas.openxmlformats.org/drawingml/2006/table">
            <a:tbl>
              <a:tblPr firstRow="1" firstCol="1" bandRow="1">
                <a:tableStyleId>{5C22544A-7EE6-4342-B048-85BDC9FD1C3A}</a:tableStyleId>
              </a:tblPr>
              <a:tblGrid>
                <a:gridCol w="1121459">
                  <a:extLst>
                    <a:ext uri="{9D8B030D-6E8A-4147-A177-3AD203B41FA5}">
                      <a16:colId xmlns:a16="http://schemas.microsoft.com/office/drawing/2014/main" val="4171901248"/>
                    </a:ext>
                  </a:extLst>
                </a:gridCol>
                <a:gridCol w="964592">
                  <a:extLst>
                    <a:ext uri="{9D8B030D-6E8A-4147-A177-3AD203B41FA5}">
                      <a16:colId xmlns:a16="http://schemas.microsoft.com/office/drawing/2014/main" val="1379179909"/>
                    </a:ext>
                  </a:extLst>
                </a:gridCol>
                <a:gridCol w="1121459">
                  <a:extLst>
                    <a:ext uri="{9D8B030D-6E8A-4147-A177-3AD203B41FA5}">
                      <a16:colId xmlns:a16="http://schemas.microsoft.com/office/drawing/2014/main" val="102655165"/>
                    </a:ext>
                  </a:extLst>
                </a:gridCol>
                <a:gridCol w="1121459">
                  <a:extLst>
                    <a:ext uri="{9D8B030D-6E8A-4147-A177-3AD203B41FA5}">
                      <a16:colId xmlns:a16="http://schemas.microsoft.com/office/drawing/2014/main" val="2991854801"/>
                    </a:ext>
                  </a:extLst>
                </a:gridCol>
                <a:gridCol w="1122392">
                  <a:extLst>
                    <a:ext uri="{9D8B030D-6E8A-4147-A177-3AD203B41FA5}">
                      <a16:colId xmlns:a16="http://schemas.microsoft.com/office/drawing/2014/main" val="1229392223"/>
                    </a:ext>
                  </a:extLst>
                </a:gridCol>
                <a:gridCol w="1122392">
                  <a:extLst>
                    <a:ext uri="{9D8B030D-6E8A-4147-A177-3AD203B41FA5}">
                      <a16:colId xmlns:a16="http://schemas.microsoft.com/office/drawing/2014/main" val="4120065068"/>
                    </a:ext>
                  </a:extLst>
                </a:gridCol>
                <a:gridCol w="1122392">
                  <a:extLst>
                    <a:ext uri="{9D8B030D-6E8A-4147-A177-3AD203B41FA5}">
                      <a16:colId xmlns:a16="http://schemas.microsoft.com/office/drawing/2014/main" val="2405186505"/>
                    </a:ext>
                  </a:extLst>
                </a:gridCol>
                <a:gridCol w="1122392">
                  <a:extLst>
                    <a:ext uri="{9D8B030D-6E8A-4147-A177-3AD203B41FA5}">
                      <a16:colId xmlns:a16="http://schemas.microsoft.com/office/drawing/2014/main" val="1689371604"/>
                    </a:ext>
                  </a:extLst>
                </a:gridCol>
              </a:tblGrid>
              <a:tr h="175946">
                <a:tc>
                  <a:txBody>
                    <a:bodyPr/>
                    <a:lstStyle/>
                    <a:p>
                      <a:pPr>
                        <a:lnSpc>
                          <a:spcPct val="107000"/>
                        </a:lnSpc>
                        <a:spcAft>
                          <a:spcPts val="800"/>
                        </a:spcAft>
                      </a:pPr>
                      <a:r>
                        <a:rPr lang="it-IT" sz="1000">
                          <a:effectLst/>
                        </a:rPr>
                        <a:t>VOTO</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10 LODE</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10</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9</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8</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7</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6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&lt;6</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extLst>
                  <a:ext uri="{0D108BD9-81ED-4DB2-BD59-A6C34878D82A}">
                    <a16:rowId xmlns:a16="http://schemas.microsoft.com/office/drawing/2014/main" val="1138459685"/>
                  </a:ext>
                </a:extLst>
              </a:tr>
              <a:tr h="474783">
                <a:tc>
                  <a:txBody>
                    <a:bodyPr/>
                    <a:lstStyle/>
                    <a:p>
                      <a:pPr>
                        <a:lnSpc>
                          <a:spcPct val="107000"/>
                        </a:lnSpc>
                        <a:spcAft>
                          <a:spcPts val="800"/>
                        </a:spcAft>
                      </a:pPr>
                      <a:r>
                        <a:rPr lang="it-IT" sz="1000">
                          <a:effectLst/>
                        </a:rPr>
                        <a:t>3A MONT</a:t>
                      </a:r>
                    </a:p>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3</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2</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3</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5</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1</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5</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extLst>
                  <a:ext uri="{0D108BD9-81ED-4DB2-BD59-A6C34878D82A}">
                    <a16:rowId xmlns:a16="http://schemas.microsoft.com/office/drawing/2014/main" val="3615997381"/>
                  </a:ext>
                </a:extLst>
              </a:tr>
              <a:tr h="474783">
                <a:tc>
                  <a:txBody>
                    <a:bodyPr/>
                    <a:lstStyle/>
                    <a:p>
                      <a:pPr>
                        <a:lnSpc>
                          <a:spcPct val="107000"/>
                        </a:lnSpc>
                        <a:spcAft>
                          <a:spcPts val="800"/>
                        </a:spcAft>
                      </a:pPr>
                      <a:r>
                        <a:rPr lang="it-IT" sz="1000">
                          <a:effectLst/>
                        </a:rPr>
                        <a:t>3B MONT</a:t>
                      </a:r>
                    </a:p>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1</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0</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3</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2</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11</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3</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extLst>
                  <a:ext uri="{0D108BD9-81ED-4DB2-BD59-A6C34878D82A}">
                    <a16:rowId xmlns:a16="http://schemas.microsoft.com/office/drawing/2014/main" val="1209005569"/>
                  </a:ext>
                </a:extLst>
              </a:tr>
              <a:tr h="474783">
                <a:tc>
                  <a:txBody>
                    <a:bodyPr/>
                    <a:lstStyle/>
                    <a:p>
                      <a:pPr>
                        <a:lnSpc>
                          <a:spcPct val="107000"/>
                        </a:lnSpc>
                        <a:spcAft>
                          <a:spcPts val="800"/>
                        </a:spcAft>
                      </a:pPr>
                      <a:r>
                        <a:rPr lang="it-IT" sz="1000">
                          <a:effectLst/>
                        </a:rPr>
                        <a:t>3C MONT</a:t>
                      </a:r>
                    </a:p>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4</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1</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5</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5</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2</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6</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extLst>
                  <a:ext uri="{0D108BD9-81ED-4DB2-BD59-A6C34878D82A}">
                    <a16:rowId xmlns:a16="http://schemas.microsoft.com/office/drawing/2014/main" val="3865819213"/>
                  </a:ext>
                </a:extLst>
              </a:tr>
              <a:tr h="474783">
                <a:tc>
                  <a:txBody>
                    <a:bodyPr/>
                    <a:lstStyle/>
                    <a:p>
                      <a:pPr>
                        <a:lnSpc>
                          <a:spcPct val="107000"/>
                        </a:lnSpc>
                        <a:spcAft>
                          <a:spcPts val="800"/>
                        </a:spcAft>
                      </a:pPr>
                      <a:r>
                        <a:rPr lang="it-IT" sz="1000">
                          <a:effectLst/>
                        </a:rPr>
                        <a:t>3A ARN</a:t>
                      </a:r>
                    </a:p>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3</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0</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dirty="0">
                          <a:effectLst/>
                        </a:rPr>
                        <a:t>3</a:t>
                      </a:r>
                      <a:endParaRPr lang="it-IT"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5</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3</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5</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extLst>
                  <a:ext uri="{0D108BD9-81ED-4DB2-BD59-A6C34878D82A}">
                    <a16:rowId xmlns:a16="http://schemas.microsoft.com/office/drawing/2014/main" val="3248949585"/>
                  </a:ext>
                </a:extLst>
              </a:tr>
              <a:tr h="474783">
                <a:tc>
                  <a:txBody>
                    <a:bodyPr/>
                    <a:lstStyle/>
                    <a:p>
                      <a:pPr>
                        <a:lnSpc>
                          <a:spcPct val="107000"/>
                        </a:lnSpc>
                        <a:spcAft>
                          <a:spcPts val="800"/>
                        </a:spcAft>
                      </a:pPr>
                      <a:r>
                        <a:rPr lang="it-IT" sz="1000">
                          <a:effectLst/>
                        </a:rPr>
                        <a:t>3B ARN</a:t>
                      </a:r>
                    </a:p>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2</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0</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dirty="0">
                          <a:effectLst/>
                        </a:rPr>
                        <a:t>3</a:t>
                      </a:r>
                      <a:endParaRPr lang="it-IT"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3</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4</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3+1</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1</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extLst>
                  <a:ext uri="{0D108BD9-81ED-4DB2-BD59-A6C34878D82A}">
                    <a16:rowId xmlns:a16="http://schemas.microsoft.com/office/drawing/2014/main" val="629196261"/>
                  </a:ext>
                </a:extLst>
              </a:tr>
              <a:tr h="474783">
                <a:tc>
                  <a:txBody>
                    <a:bodyPr/>
                    <a:lstStyle/>
                    <a:p>
                      <a:pPr>
                        <a:lnSpc>
                          <a:spcPct val="107000"/>
                        </a:lnSpc>
                        <a:spcAft>
                          <a:spcPts val="800"/>
                        </a:spcAft>
                      </a:pPr>
                      <a:r>
                        <a:rPr lang="it-IT" sz="1000">
                          <a:effectLst/>
                        </a:rPr>
                        <a:t>TOTALE</a:t>
                      </a:r>
                    </a:p>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600" b="1">
                          <a:effectLst/>
                        </a:rPr>
                        <a:t>13</a:t>
                      </a:r>
                      <a:endParaRPr lang="it-IT" sz="1600" b="1">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600" b="1">
                          <a:effectLst/>
                        </a:rPr>
                        <a:t>3</a:t>
                      </a:r>
                      <a:endParaRPr lang="it-IT" sz="1600" b="1">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600" b="1">
                          <a:effectLst/>
                        </a:rPr>
                        <a:t>17</a:t>
                      </a:r>
                      <a:endParaRPr lang="it-IT" sz="1600" b="1">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600" b="1">
                          <a:effectLst/>
                        </a:rPr>
                        <a:t>20</a:t>
                      </a:r>
                      <a:endParaRPr lang="it-IT" sz="1600" b="1">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600" b="1">
                          <a:effectLst/>
                        </a:rPr>
                        <a:t>21</a:t>
                      </a:r>
                      <a:endParaRPr lang="it-IT" sz="1600" b="1">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600" b="1">
                          <a:effectLst/>
                        </a:rPr>
                        <a:t>22+1</a:t>
                      </a:r>
                      <a:endParaRPr lang="it-IT" sz="1600" b="1">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600" b="1" dirty="0">
                          <a:effectLst/>
                        </a:rPr>
                        <a:t>1</a:t>
                      </a:r>
                      <a:endParaRPr lang="it-IT" sz="1600" b="1" dirty="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extLst>
                  <a:ext uri="{0D108BD9-81ED-4DB2-BD59-A6C34878D82A}">
                    <a16:rowId xmlns:a16="http://schemas.microsoft.com/office/drawing/2014/main" val="1549240296"/>
                  </a:ext>
                </a:extLst>
              </a:tr>
              <a:tr h="2267799">
                <a:tc>
                  <a:txBody>
                    <a:bodyPr/>
                    <a:lstStyle/>
                    <a:p>
                      <a:pPr>
                        <a:lnSpc>
                          <a:spcPct val="107000"/>
                        </a:lnSpc>
                        <a:spcAft>
                          <a:spcPts val="800"/>
                        </a:spcAft>
                      </a:pPr>
                      <a:r>
                        <a:rPr lang="it-IT" sz="1000">
                          <a:effectLst/>
                        </a:rPr>
                        <a:t>SC. SUPERIORE</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2 T.</a:t>
                      </a:r>
                    </a:p>
                    <a:p>
                      <a:pPr>
                        <a:lnSpc>
                          <a:spcPct val="107000"/>
                        </a:lnSpc>
                        <a:spcAft>
                          <a:spcPts val="800"/>
                        </a:spcAft>
                      </a:pPr>
                      <a:r>
                        <a:rPr lang="it-IT" sz="1000">
                          <a:effectLst/>
                        </a:rPr>
                        <a:t>3 LS</a:t>
                      </a:r>
                    </a:p>
                    <a:p>
                      <a:pPr>
                        <a:lnSpc>
                          <a:spcPct val="107000"/>
                        </a:lnSpc>
                        <a:spcAft>
                          <a:spcPts val="800"/>
                        </a:spcAft>
                      </a:pPr>
                      <a:r>
                        <a:rPr lang="it-IT" sz="1000">
                          <a:effectLst/>
                        </a:rPr>
                        <a:t>3 LC</a:t>
                      </a:r>
                    </a:p>
                    <a:p>
                      <a:pPr>
                        <a:lnSpc>
                          <a:spcPct val="107000"/>
                        </a:lnSpc>
                        <a:spcAft>
                          <a:spcPts val="800"/>
                        </a:spcAft>
                      </a:pPr>
                      <a:r>
                        <a:rPr lang="it-IT" sz="1000">
                          <a:effectLst/>
                        </a:rPr>
                        <a:t>3 LSA</a:t>
                      </a:r>
                    </a:p>
                    <a:p>
                      <a:pPr>
                        <a:lnSpc>
                          <a:spcPct val="107000"/>
                        </a:lnSpc>
                        <a:spcAft>
                          <a:spcPts val="800"/>
                        </a:spcAft>
                      </a:pPr>
                      <a:r>
                        <a:rPr lang="it-IT" sz="1000">
                          <a:effectLst/>
                        </a:rPr>
                        <a:t>1 LL</a:t>
                      </a:r>
                    </a:p>
                    <a:p>
                      <a:pPr>
                        <a:lnSpc>
                          <a:spcPct val="107000"/>
                        </a:lnSpc>
                        <a:spcAft>
                          <a:spcPts val="800"/>
                        </a:spcAft>
                      </a:pPr>
                      <a:r>
                        <a:rPr lang="it-IT" sz="1000">
                          <a:effectLst/>
                        </a:rPr>
                        <a:t>1 LA</a:t>
                      </a:r>
                    </a:p>
                    <a:p>
                      <a:pPr>
                        <a:lnSpc>
                          <a:spcPct val="107000"/>
                        </a:lnSpc>
                        <a:spcAft>
                          <a:spcPts val="800"/>
                        </a:spcAft>
                      </a:pPr>
                      <a:r>
                        <a:rPr lang="it-IT" sz="1000">
                          <a:effectLst/>
                        </a:rPr>
                        <a:t> </a:t>
                      </a:r>
                    </a:p>
                    <a:p>
                      <a:pPr>
                        <a:lnSpc>
                          <a:spcPct val="107000"/>
                        </a:lnSpc>
                        <a:spcAft>
                          <a:spcPts val="800"/>
                        </a:spcAft>
                      </a:pPr>
                      <a:r>
                        <a:rPr lang="it-IT" sz="1000">
                          <a:effectLst/>
                        </a:rPr>
                        <a:t> </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2 LC</a:t>
                      </a:r>
                    </a:p>
                    <a:p>
                      <a:pPr>
                        <a:lnSpc>
                          <a:spcPct val="107000"/>
                        </a:lnSpc>
                        <a:spcAft>
                          <a:spcPts val="800"/>
                        </a:spcAft>
                      </a:pPr>
                      <a:r>
                        <a:rPr lang="it-IT" sz="1000">
                          <a:effectLst/>
                        </a:rPr>
                        <a:t>1 T.</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5 LC</a:t>
                      </a:r>
                    </a:p>
                    <a:p>
                      <a:pPr>
                        <a:lnSpc>
                          <a:spcPct val="107000"/>
                        </a:lnSpc>
                        <a:spcAft>
                          <a:spcPts val="800"/>
                        </a:spcAft>
                      </a:pPr>
                      <a:r>
                        <a:rPr lang="it-IT" sz="1000">
                          <a:effectLst/>
                        </a:rPr>
                        <a:t>1 LL</a:t>
                      </a:r>
                    </a:p>
                    <a:p>
                      <a:pPr>
                        <a:lnSpc>
                          <a:spcPct val="107000"/>
                        </a:lnSpc>
                        <a:spcAft>
                          <a:spcPts val="800"/>
                        </a:spcAft>
                      </a:pPr>
                      <a:r>
                        <a:rPr lang="it-IT" sz="1000">
                          <a:effectLst/>
                        </a:rPr>
                        <a:t>2 LS</a:t>
                      </a:r>
                    </a:p>
                    <a:p>
                      <a:pPr>
                        <a:lnSpc>
                          <a:spcPct val="107000"/>
                        </a:lnSpc>
                        <a:spcAft>
                          <a:spcPts val="800"/>
                        </a:spcAft>
                      </a:pPr>
                      <a:r>
                        <a:rPr lang="it-IT" sz="1000">
                          <a:effectLst/>
                        </a:rPr>
                        <a:t>2 LSS</a:t>
                      </a:r>
                    </a:p>
                    <a:p>
                      <a:pPr>
                        <a:lnSpc>
                          <a:spcPct val="107000"/>
                        </a:lnSpc>
                        <a:spcAft>
                          <a:spcPts val="800"/>
                        </a:spcAft>
                      </a:pPr>
                      <a:r>
                        <a:rPr lang="it-IT" sz="1000">
                          <a:effectLst/>
                        </a:rPr>
                        <a:t>2 LA</a:t>
                      </a:r>
                    </a:p>
                    <a:p>
                      <a:pPr>
                        <a:lnSpc>
                          <a:spcPct val="107000"/>
                        </a:lnSpc>
                        <a:spcAft>
                          <a:spcPts val="800"/>
                        </a:spcAft>
                      </a:pPr>
                      <a:r>
                        <a:rPr lang="it-IT" sz="1000">
                          <a:effectLst/>
                        </a:rPr>
                        <a:t>5 T</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2 LC</a:t>
                      </a:r>
                    </a:p>
                    <a:p>
                      <a:pPr>
                        <a:lnSpc>
                          <a:spcPct val="107000"/>
                        </a:lnSpc>
                        <a:spcAft>
                          <a:spcPts val="800"/>
                        </a:spcAft>
                      </a:pPr>
                      <a:r>
                        <a:rPr lang="it-IT" sz="1000">
                          <a:effectLst/>
                        </a:rPr>
                        <a:t>1 LSU</a:t>
                      </a:r>
                    </a:p>
                    <a:p>
                      <a:pPr>
                        <a:lnSpc>
                          <a:spcPct val="107000"/>
                        </a:lnSpc>
                        <a:spcAft>
                          <a:spcPts val="800"/>
                        </a:spcAft>
                      </a:pPr>
                      <a:r>
                        <a:rPr lang="it-IT" sz="1000">
                          <a:effectLst/>
                        </a:rPr>
                        <a:t>1 LA</a:t>
                      </a:r>
                    </a:p>
                    <a:p>
                      <a:pPr>
                        <a:lnSpc>
                          <a:spcPct val="107000"/>
                        </a:lnSpc>
                        <a:spcAft>
                          <a:spcPts val="800"/>
                        </a:spcAft>
                      </a:pPr>
                      <a:r>
                        <a:rPr lang="it-IT" sz="1000">
                          <a:effectLst/>
                        </a:rPr>
                        <a:t>6 P </a:t>
                      </a:r>
                    </a:p>
                    <a:p>
                      <a:pPr>
                        <a:lnSpc>
                          <a:spcPct val="107000"/>
                        </a:lnSpc>
                        <a:spcAft>
                          <a:spcPts val="800"/>
                        </a:spcAft>
                      </a:pPr>
                      <a:r>
                        <a:rPr lang="it-IT" sz="1000">
                          <a:effectLst/>
                        </a:rPr>
                        <a:t>10 T</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dirty="0">
                          <a:effectLst/>
                        </a:rPr>
                        <a:t>4 P</a:t>
                      </a:r>
                    </a:p>
                    <a:p>
                      <a:pPr>
                        <a:lnSpc>
                          <a:spcPct val="107000"/>
                        </a:lnSpc>
                        <a:spcAft>
                          <a:spcPts val="800"/>
                        </a:spcAft>
                      </a:pPr>
                      <a:r>
                        <a:rPr lang="it-IT" sz="1000" dirty="0">
                          <a:effectLst/>
                        </a:rPr>
                        <a:t>13 T</a:t>
                      </a:r>
                    </a:p>
                    <a:p>
                      <a:pPr>
                        <a:lnSpc>
                          <a:spcPct val="107000"/>
                        </a:lnSpc>
                        <a:spcAft>
                          <a:spcPts val="800"/>
                        </a:spcAft>
                      </a:pPr>
                      <a:r>
                        <a:rPr lang="it-IT" sz="1000" dirty="0">
                          <a:effectLst/>
                        </a:rPr>
                        <a:t>1 LSS</a:t>
                      </a:r>
                    </a:p>
                    <a:p>
                      <a:pPr>
                        <a:lnSpc>
                          <a:spcPct val="107000"/>
                        </a:lnSpc>
                        <a:spcAft>
                          <a:spcPts val="800"/>
                        </a:spcAft>
                      </a:pPr>
                      <a:r>
                        <a:rPr lang="it-IT" sz="1000" dirty="0">
                          <a:effectLst/>
                        </a:rPr>
                        <a:t>1 LA</a:t>
                      </a:r>
                    </a:p>
                    <a:p>
                      <a:pPr>
                        <a:lnSpc>
                          <a:spcPct val="107000"/>
                        </a:lnSpc>
                        <a:spcAft>
                          <a:spcPts val="800"/>
                        </a:spcAft>
                      </a:pPr>
                      <a:r>
                        <a:rPr lang="it-IT" sz="1000" dirty="0">
                          <a:effectLst/>
                        </a:rPr>
                        <a:t>1 LS</a:t>
                      </a:r>
                    </a:p>
                    <a:p>
                      <a:pPr>
                        <a:lnSpc>
                          <a:spcPct val="107000"/>
                        </a:lnSpc>
                        <a:spcAft>
                          <a:spcPts val="800"/>
                        </a:spcAft>
                      </a:pPr>
                      <a:r>
                        <a:rPr lang="it-IT" sz="1000" dirty="0">
                          <a:effectLst/>
                        </a:rPr>
                        <a:t>1 LSU</a:t>
                      </a:r>
                      <a:endParaRPr lang="it-IT"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a:effectLst/>
                        </a:rPr>
                        <a:t>11P</a:t>
                      </a:r>
                    </a:p>
                    <a:p>
                      <a:pPr>
                        <a:lnSpc>
                          <a:spcPct val="107000"/>
                        </a:lnSpc>
                        <a:spcAft>
                          <a:spcPts val="800"/>
                        </a:spcAft>
                      </a:pPr>
                      <a:r>
                        <a:rPr lang="it-IT" sz="1000">
                          <a:effectLst/>
                        </a:rPr>
                        <a:t>8 T</a:t>
                      </a:r>
                    </a:p>
                    <a:p>
                      <a:pPr>
                        <a:lnSpc>
                          <a:spcPct val="107000"/>
                        </a:lnSpc>
                        <a:spcAft>
                          <a:spcPts val="800"/>
                        </a:spcAft>
                      </a:pPr>
                      <a:r>
                        <a:rPr lang="it-IT" sz="1000">
                          <a:effectLst/>
                        </a:rPr>
                        <a:t>LA</a:t>
                      </a:r>
                    </a:p>
                    <a:p>
                      <a:pPr>
                        <a:lnSpc>
                          <a:spcPct val="107000"/>
                        </a:lnSpc>
                        <a:spcAft>
                          <a:spcPts val="800"/>
                        </a:spcAft>
                      </a:pPr>
                      <a:r>
                        <a:rPr lang="it-IT" sz="1000">
                          <a:effectLst/>
                        </a:rPr>
                        <a:t>LL</a:t>
                      </a:r>
                    </a:p>
                    <a:p>
                      <a:pPr>
                        <a:lnSpc>
                          <a:spcPct val="107000"/>
                        </a:lnSpc>
                        <a:spcAft>
                          <a:spcPts val="800"/>
                        </a:spcAft>
                      </a:pPr>
                      <a:r>
                        <a:rPr lang="it-IT" sz="1000">
                          <a:effectLst/>
                        </a:rPr>
                        <a:t>LSS</a:t>
                      </a:r>
                      <a:endParaRPr lang="it-IT" sz="100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tc>
                  <a:txBody>
                    <a:bodyPr/>
                    <a:lstStyle/>
                    <a:p>
                      <a:pPr>
                        <a:lnSpc>
                          <a:spcPct val="107000"/>
                        </a:lnSpc>
                        <a:spcAft>
                          <a:spcPts val="800"/>
                        </a:spcAft>
                      </a:pPr>
                      <a:r>
                        <a:rPr lang="it-IT" sz="1000" dirty="0">
                          <a:effectLst/>
                        </a:rPr>
                        <a:t> </a:t>
                      </a:r>
                      <a:endParaRPr lang="it-IT"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1776" marR="61776" marT="0" marB="0"/>
                </a:tc>
                <a:extLst>
                  <a:ext uri="{0D108BD9-81ED-4DB2-BD59-A6C34878D82A}">
                    <a16:rowId xmlns:a16="http://schemas.microsoft.com/office/drawing/2014/main" val="3969366692"/>
                  </a:ext>
                </a:extLst>
              </a:tr>
            </a:tbl>
          </a:graphicData>
        </a:graphic>
      </p:graphicFrame>
      <p:sp>
        <p:nvSpPr>
          <p:cNvPr id="3" name="Rectangle 1">
            <a:extLst>
              <a:ext uri="{FF2B5EF4-FFF2-40B4-BE49-F238E27FC236}">
                <a16:creationId xmlns:a16="http://schemas.microsoft.com/office/drawing/2014/main" id="{D1DDC074-9A58-4E61-99AF-193DD5BA0ABE}"/>
              </a:ext>
            </a:extLst>
          </p:cNvPr>
          <p:cNvSpPr>
            <a:spLocks noChangeArrowheads="1"/>
          </p:cNvSpPr>
          <p:nvPr/>
        </p:nvSpPr>
        <p:spPr bwMode="auto">
          <a:xfrm>
            <a:off x="1817688" y="1519238"/>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it-IT" altLang="it-IT" sz="1100" b="0" i="0" u="none" strike="noStrike" cap="none" normalizeH="0" baseline="0" dirty="0">
                <a:ln>
                  <a:noFill/>
                </a:ln>
                <a:solidFill>
                  <a:schemeClr val="tx1"/>
                </a:solidFill>
                <a:effectLst/>
                <a:latin typeface="Calibri" panose="020F0502020204030204" pitchFamily="34" charset="0"/>
                <a:ea typeface="Calibri" panose="020F0502020204030204" pitchFamily="34" charset="0"/>
                <a:cs typeface="Times New Roman" panose="02020603050405020304" pitchFamily="18" charset="0"/>
              </a:rPr>
              <a:t>ESITI ESAME 2021-22</a:t>
            </a:r>
            <a:endParaRPr kumimoji="0" lang="it-IT" altLang="it-IT" sz="6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it-IT" altLang="it-IT" sz="18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75564355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767026280"/>
              </p:ext>
            </p:extLst>
          </p:nvPr>
        </p:nvGraphicFramePr>
        <p:xfrm>
          <a:off x="1371600" y="555171"/>
          <a:ext cx="6858000" cy="5671458"/>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21738264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1"/>
            <a:ext cx="8229600" cy="1711137"/>
          </a:xfrm>
        </p:spPr>
        <p:txBody>
          <a:bodyPr>
            <a:normAutofit fontScale="90000"/>
          </a:bodyPr>
          <a:lstStyle/>
          <a:p>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2200" b="1" dirty="0"/>
              <a:t/>
            </a:r>
            <a:br>
              <a:rPr lang="it-IT" sz="2200" b="1" dirty="0"/>
            </a:br>
            <a:r>
              <a:rPr lang="it-IT" sz="3600" b="1" dirty="0"/>
              <a:t>Memorandum sull’istruzione e formazione permanente,</a:t>
            </a:r>
            <a:br>
              <a:rPr lang="it-IT" sz="3600" b="1" dirty="0"/>
            </a:br>
            <a:r>
              <a:rPr lang="it-IT" sz="3600" b="1" dirty="0"/>
              <a:t> Commissione europea 2000</a:t>
            </a:r>
            <a:br>
              <a:rPr lang="it-IT" sz="3600" b="1" dirty="0"/>
            </a:br>
            <a:r>
              <a:rPr lang="it-IT" sz="2000" b="1" dirty="0"/>
              <a:t/>
            </a:r>
            <a:br>
              <a:rPr lang="it-IT" sz="2000" b="1" dirty="0"/>
            </a:br>
            <a:r>
              <a:rPr lang="it-IT" sz="2200" b="1" dirty="0"/>
              <a:t/>
            </a:r>
            <a:br>
              <a:rPr lang="it-IT" sz="2200" b="1" dirty="0"/>
            </a:br>
            <a:r>
              <a:rPr lang="it-IT" sz="2200" b="1" dirty="0"/>
              <a:t/>
            </a:r>
            <a:br>
              <a:rPr lang="it-IT" sz="2200" b="1" dirty="0"/>
            </a:br>
            <a:r>
              <a:rPr lang="it-IT" sz="3600" b="1" dirty="0"/>
              <a:t>Messaggio chiave n. 5: </a:t>
            </a:r>
            <a:br>
              <a:rPr lang="it-IT" sz="3600" b="1" dirty="0"/>
            </a:br>
            <a:r>
              <a:rPr lang="it-IT" sz="3600" b="1" dirty="0"/>
              <a:t>l’obiettivo dell’orientamento è</a:t>
            </a:r>
            <a:br>
              <a:rPr lang="it-IT" sz="3600" b="1" dirty="0"/>
            </a:br>
            <a:r>
              <a:rPr lang="it-IT" sz="3600" b="1" i="1" dirty="0"/>
              <a:t>“garantire a tutti un facile accesso ad informazioni e ad un orientamento di qualità sulle opportunità d’istruzione e formazione in tutta l’Europa e durante tutta la vita”.</a:t>
            </a:r>
            <a:br>
              <a:rPr lang="it-IT" sz="3600" b="1" i="1" dirty="0"/>
            </a:br>
            <a:endParaRPr lang="it-IT" sz="3600" dirty="0"/>
          </a:p>
        </p:txBody>
      </p:sp>
      <p:sp>
        <p:nvSpPr>
          <p:cNvPr id="3" name="Segnaposto contenuto 2"/>
          <p:cNvSpPr>
            <a:spLocks noGrp="1"/>
          </p:cNvSpPr>
          <p:nvPr>
            <p:ph idx="1"/>
          </p:nvPr>
        </p:nvSpPr>
        <p:spPr>
          <a:xfrm>
            <a:off x="586349" y="2249229"/>
            <a:ext cx="8229600" cy="3687735"/>
          </a:xfrm>
        </p:spPr>
        <p:txBody>
          <a:bodyPr/>
          <a:lstStyle/>
          <a:p>
            <a:pPr marL="0" indent="0">
              <a:buNone/>
            </a:pPr>
            <a:endParaRPr lang="it-IT" dirty="0"/>
          </a:p>
          <a:p>
            <a:endParaRPr lang="it-IT" dirty="0"/>
          </a:p>
        </p:txBody>
      </p:sp>
    </p:spTree>
    <p:extLst>
      <p:ext uri="{BB962C8B-B14F-4D97-AF65-F5344CB8AC3E}">
        <p14:creationId xmlns:p14="http://schemas.microsoft.com/office/powerpoint/2010/main" val="1477293129"/>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1481108520"/>
              </p:ext>
            </p:extLst>
          </p:nvPr>
        </p:nvGraphicFramePr>
        <p:xfrm>
          <a:off x="664029" y="685801"/>
          <a:ext cx="7652657" cy="543197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03541355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2810202235"/>
              </p:ext>
            </p:extLst>
          </p:nvPr>
        </p:nvGraphicFramePr>
        <p:xfrm>
          <a:off x="947057" y="500743"/>
          <a:ext cx="7478485" cy="5584371"/>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750583861"/>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2358372605"/>
              </p:ext>
            </p:extLst>
          </p:nvPr>
        </p:nvGraphicFramePr>
        <p:xfrm>
          <a:off x="587829" y="544285"/>
          <a:ext cx="7783285" cy="5660571"/>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24785844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afico 3"/>
          <p:cNvGraphicFramePr/>
          <p:nvPr>
            <p:extLst>
              <p:ext uri="{D42A27DB-BD31-4B8C-83A1-F6EECF244321}">
                <p14:modId xmlns:p14="http://schemas.microsoft.com/office/powerpoint/2010/main" val="860317468"/>
              </p:ext>
            </p:extLst>
          </p:nvPr>
        </p:nvGraphicFramePr>
        <p:xfrm>
          <a:off x="315685" y="598715"/>
          <a:ext cx="7892143" cy="5540828"/>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193777598"/>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CONCLUSIONI</a:t>
            </a:r>
          </a:p>
        </p:txBody>
      </p:sp>
      <p:sp>
        <p:nvSpPr>
          <p:cNvPr id="3" name="Segnaposto contenuto 2"/>
          <p:cNvSpPr>
            <a:spLocks noGrp="1"/>
          </p:cNvSpPr>
          <p:nvPr>
            <p:ph idx="1"/>
          </p:nvPr>
        </p:nvSpPr>
        <p:spPr/>
        <p:txBody>
          <a:bodyPr>
            <a:normAutofit fontScale="55000" lnSpcReduction="20000"/>
          </a:bodyPr>
          <a:lstStyle/>
          <a:p>
            <a:r>
              <a:rPr lang="it-IT" b="1" dirty="0"/>
              <a:t>L’attività di orientamento riveste un’importanza sempre maggiore per la formazione dello studente e del cittadino.</a:t>
            </a:r>
          </a:p>
          <a:p>
            <a:r>
              <a:rPr lang="it-IT" b="1" dirty="0"/>
              <a:t>I rapidi cambiamenti della società attuale, l’esigenza di nuovi modi di pensare, di comportarsi e di comunicare mettono in luce sempre più l’importanza per la scuola di mettere in primo piano l’orientamento.</a:t>
            </a:r>
          </a:p>
          <a:p>
            <a:r>
              <a:rPr lang="it-IT" b="1" dirty="0"/>
              <a:t>La docente responsabile del progetto ha coordinato azioni interne ed esterne alla scuola, volte a costruire un percorso indicativo per alunni, genitori e docenti, consapevole che un’attività di questo tipo, può ricoprire anche un ruolo preventivo nei confronti del disagio che si registrerebbe alla presenza d’insuccessi scolastici o di scelte preparatorie a future attività professionali che non corrispondano alle aspirazioni e alle aspettative dei singoli discenti. Ha fornito all’utenza i mezzi per conoscersi, auto-valutarsi e confrontarsi con le richieste del mondo esterno e ha organizzato, nel contesto scolastico, un’attività finalizzata a porre gli alunni nelle condizioni di fare scelte personali e convinte in sintonia col proprio progetto di vita.</a:t>
            </a:r>
          </a:p>
          <a:p>
            <a:endParaRPr lang="it-IT" b="1" dirty="0"/>
          </a:p>
          <a:p>
            <a:r>
              <a:rPr lang="it-IT" b="1" dirty="0"/>
              <a:t>Monteroni, 30 giugno 2022						La docente referente</a:t>
            </a:r>
          </a:p>
          <a:p>
            <a:pPr lvl="8"/>
            <a:r>
              <a:rPr lang="it-IT" b="1" dirty="0"/>
              <a:t>				                     Sabrina </a:t>
            </a:r>
            <a:r>
              <a:rPr lang="it-IT" b="1" dirty="0" err="1"/>
              <a:t>Govi</a:t>
            </a:r>
            <a:endParaRPr lang="it-IT" b="1" dirty="0"/>
          </a:p>
          <a:p>
            <a:endParaRPr lang="it-IT" dirty="0"/>
          </a:p>
        </p:txBody>
      </p:sp>
    </p:spTree>
    <p:extLst>
      <p:ext uri="{BB962C8B-B14F-4D97-AF65-F5344CB8AC3E}">
        <p14:creationId xmlns:p14="http://schemas.microsoft.com/office/powerpoint/2010/main" val="358117105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endParaRPr lang="it-IT"/>
          </a:p>
        </p:txBody>
      </p:sp>
      <p:sp>
        <p:nvSpPr>
          <p:cNvPr id="3" name="Segnaposto contenuto 2"/>
          <p:cNvSpPr>
            <a:spLocks noGrp="1"/>
          </p:cNvSpPr>
          <p:nvPr>
            <p:ph idx="1"/>
          </p:nvPr>
        </p:nvSpPr>
        <p:spPr/>
        <p:txBody>
          <a:bodyPr>
            <a:normAutofit/>
          </a:bodyPr>
          <a:lstStyle/>
          <a:p>
            <a:r>
              <a:rPr lang="it-IT" dirty="0"/>
              <a:t>CONSAPEVOLE  DELL’INCARICO AFFIDATOMI E BASANDOMI SULLE FINALITA’ DELL’AZIONE ORIENTATIVA DELLA SCUOLA DELL’OBBLIGO SINTETIZZATE DAL MEMORANDUM SULL’ISTRUZIONE E FORMAZIONE PERMANENTE , HO PREDISPOSTO UN PIANO DI INTERVENTO CHE HA COINVOLTO ALUNNI, GENITORI E DOCENTI CON I SEGUENTI OBIETTIVI:</a:t>
            </a:r>
          </a:p>
        </p:txBody>
      </p:sp>
    </p:spTree>
    <p:extLst>
      <p:ext uri="{BB962C8B-B14F-4D97-AF65-F5344CB8AC3E}">
        <p14:creationId xmlns:p14="http://schemas.microsoft.com/office/powerpoint/2010/main" val="126158820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OBIETTIVI</a:t>
            </a:r>
          </a:p>
        </p:txBody>
      </p:sp>
      <p:sp>
        <p:nvSpPr>
          <p:cNvPr id="3" name="Segnaposto contenuto 2"/>
          <p:cNvSpPr>
            <a:spLocks noGrp="1"/>
          </p:cNvSpPr>
          <p:nvPr>
            <p:ph idx="1"/>
          </p:nvPr>
        </p:nvSpPr>
        <p:spPr>
          <a:xfrm>
            <a:off x="332232" y="1752600"/>
            <a:ext cx="8503920" cy="4572000"/>
          </a:xfrm>
        </p:spPr>
        <p:txBody>
          <a:bodyPr>
            <a:normAutofit fontScale="70000" lnSpcReduction="20000"/>
          </a:bodyPr>
          <a:lstStyle/>
          <a:p>
            <a:r>
              <a:rPr lang="it-IT" b="1" dirty="0"/>
              <a:t>Promuovere il benessere dei ragazzi, facilitando la conoscenza di sè e la valorizzazione dell’io;</a:t>
            </a:r>
          </a:p>
          <a:p>
            <a:r>
              <a:rPr lang="it-IT" b="1" dirty="0"/>
              <a:t>Aiutare l’alunno ad acquisire consapevolezza della realtà;</a:t>
            </a:r>
          </a:p>
          <a:p>
            <a:r>
              <a:rPr lang="it-IT" b="1" dirty="0"/>
              <a:t>Favorirne l’inserimento, individuando ed esplicitando eventuali elementi di disagio e aiutandolo a risolvere i conflitti relazionali;</a:t>
            </a:r>
          </a:p>
          <a:p>
            <a:r>
              <a:rPr lang="it-IT" b="1" dirty="0"/>
              <a:t>Favorire l’acquisizione da parte degli alunni di un efficace metodo di studio;</a:t>
            </a:r>
          </a:p>
          <a:p>
            <a:r>
              <a:rPr lang="it-IT" b="1" dirty="0"/>
              <a:t>Abituare l’alunno a riflettere sul proprio percorso scolastico, evidenziando le caratteristiche del suo operare e modo di pensare ai fini dell’orientamento</a:t>
            </a:r>
          </a:p>
          <a:p>
            <a:r>
              <a:rPr lang="it-IT" b="1" dirty="0"/>
              <a:t>Guidare l’alunno, in collaborazione con la famiglia , verso una scelta adeguata rispetto agli interessi e alle attitudini o qualità posseduti</a:t>
            </a:r>
          </a:p>
          <a:p>
            <a:r>
              <a:rPr lang="it-IT" b="1" dirty="0"/>
              <a:t>Favorire nell’alunno la ricerca delle informazioni utili (in cartaceo e sul web) ai fini dell’orientamento personale, rendendolo autonomo nella scelta della propria strada</a:t>
            </a:r>
          </a:p>
        </p:txBody>
      </p:sp>
    </p:spTree>
    <p:extLst>
      <p:ext uri="{BB962C8B-B14F-4D97-AF65-F5344CB8AC3E}">
        <p14:creationId xmlns:p14="http://schemas.microsoft.com/office/powerpoint/2010/main" val="282622423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ATTIVITA’ DI ORIENTAMENTO</a:t>
            </a:r>
          </a:p>
        </p:txBody>
      </p:sp>
      <p:sp>
        <p:nvSpPr>
          <p:cNvPr id="3" name="Segnaposto contenuto 2"/>
          <p:cNvSpPr>
            <a:spLocks noGrp="1"/>
          </p:cNvSpPr>
          <p:nvPr>
            <p:ph idx="1"/>
          </p:nvPr>
        </p:nvSpPr>
        <p:spPr/>
        <p:txBody>
          <a:bodyPr>
            <a:normAutofit fontScale="32500" lnSpcReduction="20000"/>
          </a:bodyPr>
          <a:lstStyle/>
          <a:p>
            <a:pPr>
              <a:buNone/>
            </a:pPr>
            <a:r>
              <a:rPr lang="it-IT" sz="3400" b="1" i="1" dirty="0"/>
              <a:t>, </a:t>
            </a:r>
            <a:r>
              <a:rPr lang="it-IT" sz="11100" b="1" i="1" dirty="0"/>
              <a:t>Orientamento in entrata: </a:t>
            </a:r>
            <a:r>
              <a:rPr lang="it-IT" sz="5500" b="1" i="1" dirty="0"/>
              <a:t>rivolto agli alunni delle classi quinte della Scuola Primaria.</a:t>
            </a:r>
          </a:p>
          <a:p>
            <a:pPr>
              <a:buNone/>
            </a:pPr>
            <a:r>
              <a:rPr lang="it-IT" sz="5500" b="1" i="1" dirty="0"/>
              <a:t>. Incontri con i genitori degli alunni delle classi V, volto alla presentazione dell’organizzazione e della struttura della scuola secondaria di primo grado.Consegna dell’estratto del POF d’Istituto.</a:t>
            </a:r>
          </a:p>
          <a:p>
            <a:pPr>
              <a:buNone/>
            </a:pPr>
            <a:r>
              <a:rPr lang="it-IT" sz="5500" b="1" i="1" dirty="0"/>
              <a:t>Nei mesi di Novembre e Dicembre sono state svolte attività con le classi quinte volte a far conoscere alcune delle nuove discipline che gli alunni incontreranno alla secondaria nonché i docenti titolari delle stesse: </a:t>
            </a:r>
          </a:p>
          <a:p>
            <a:pPr>
              <a:buNone/>
            </a:pPr>
            <a:r>
              <a:rPr lang="it-IT" sz="5500" b="1" i="1" dirty="0"/>
              <a:t>Musica classi V Monteroni: danze etniche; </a:t>
            </a:r>
          </a:p>
          <a:p>
            <a:pPr>
              <a:buNone/>
            </a:pPr>
            <a:r>
              <a:rPr lang="it-IT" sz="5500" b="1" i="1" dirty="0"/>
              <a:t>Francese classi V Monteroni: Viva la Francia</a:t>
            </a:r>
          </a:p>
          <a:p>
            <a:pPr>
              <a:buNone/>
            </a:pPr>
            <a:r>
              <a:rPr lang="it-IT" sz="5500" b="1" i="1" dirty="0"/>
              <a:t>Tecnologia classi V Monteroni:   laboratorio artistico – creativo Progetto Natale</a:t>
            </a:r>
          </a:p>
          <a:p>
            <a:pPr>
              <a:buNone/>
            </a:pPr>
            <a:r>
              <a:rPr lang="it-IT" sz="5500" b="1" i="1" dirty="0"/>
              <a:t>A conclusione delle attività sono stati prodotti dei video riassuntivi, contenenti sia una sintesi delle attività di orientamento svolte, sia il report di progetti curricolari affrontati nelle classi della scuola secondaria.  I video,  uno per la sede di Arnesano e uno per quella di Monteroni,  sono stati pubblicati sul sito della scuola e sulla corrispondente pagina Facebook.</a:t>
            </a:r>
          </a:p>
        </p:txBody>
      </p:sp>
    </p:spTree>
    <p:extLst>
      <p:ext uri="{BB962C8B-B14F-4D97-AF65-F5344CB8AC3E}">
        <p14:creationId xmlns:p14="http://schemas.microsoft.com/office/powerpoint/2010/main" val="28944764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a:extLst>
              <a:ext uri="{FF2B5EF4-FFF2-40B4-BE49-F238E27FC236}">
                <a16:creationId xmlns:a16="http://schemas.microsoft.com/office/drawing/2014/main" id="{C34FD914-D297-4C8B-AC4C-FE36CF9066FB}"/>
              </a:ext>
            </a:extLst>
          </p:cNvPr>
          <p:cNvSpPr>
            <a:spLocks noGrp="1"/>
          </p:cNvSpPr>
          <p:nvPr>
            <p:ph type="title"/>
          </p:nvPr>
        </p:nvSpPr>
        <p:spPr/>
        <p:txBody>
          <a:bodyPr/>
          <a:lstStyle/>
          <a:p>
            <a:endParaRPr lang="it-IT"/>
          </a:p>
        </p:txBody>
      </p:sp>
      <p:sp>
        <p:nvSpPr>
          <p:cNvPr id="3" name="Segnaposto contenuto 2">
            <a:extLst>
              <a:ext uri="{FF2B5EF4-FFF2-40B4-BE49-F238E27FC236}">
                <a16:creationId xmlns:a16="http://schemas.microsoft.com/office/drawing/2014/main" id="{C2624981-8EAC-4AE3-8C9D-6D054CCCEBD7}"/>
              </a:ext>
            </a:extLst>
          </p:cNvPr>
          <p:cNvSpPr>
            <a:spLocks noGrp="1"/>
          </p:cNvSpPr>
          <p:nvPr>
            <p:ph idx="1"/>
          </p:nvPr>
        </p:nvSpPr>
        <p:spPr/>
        <p:txBody>
          <a:bodyPr>
            <a:normAutofit fontScale="85000" lnSpcReduction="20000"/>
          </a:bodyPr>
          <a:lstStyle/>
          <a:p>
            <a:pPr>
              <a:buNone/>
            </a:pPr>
            <a:r>
              <a:rPr lang="it-IT" sz="5100" b="1" i="1" dirty="0"/>
              <a:t>Continuità</a:t>
            </a:r>
            <a:r>
              <a:rPr lang="it-IT" b="1" i="1" dirty="0"/>
              <a:t>: incontro con i docenti delle primarie:</a:t>
            </a:r>
          </a:p>
          <a:p>
            <a:pPr>
              <a:buNone/>
            </a:pPr>
            <a:r>
              <a:rPr lang="it-IT" b="1" i="1" dirty="0"/>
              <a:t> Condivisione di curricoli e obiettivi trasversali e di notizie utili alla formazione delle classi.</a:t>
            </a:r>
          </a:p>
          <a:p>
            <a:pPr>
              <a:buNone/>
            </a:pPr>
            <a:r>
              <a:rPr lang="it-IT" sz="5000" b="1" i="1" dirty="0"/>
              <a:t>Orientamento in uscita</a:t>
            </a:r>
            <a:r>
              <a:rPr lang="it-IT" b="1" i="1" dirty="0"/>
              <a:t>: rivolto agli alunni della scuola secondaria di primo grado</a:t>
            </a:r>
          </a:p>
          <a:p>
            <a:pPr>
              <a:buNone/>
            </a:pPr>
            <a:r>
              <a:rPr lang="it-IT" b="1" i="1" dirty="0"/>
              <a:t> L’attività ha durata triennale; è un percorso educativo e formativo, per promuovere e potenziare negli alunni le capacità di autoconoscenza e di autovalutazione, atte a favorire una migliore riuscita scolastica e la competenza critica di scelta</a:t>
            </a:r>
          </a:p>
          <a:p>
            <a:endParaRPr lang="it-IT" dirty="0"/>
          </a:p>
        </p:txBody>
      </p:sp>
    </p:spTree>
    <p:extLst>
      <p:ext uri="{BB962C8B-B14F-4D97-AF65-F5344CB8AC3E}">
        <p14:creationId xmlns:p14="http://schemas.microsoft.com/office/powerpoint/2010/main" val="276112996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dirty="0"/>
              <a:t>AZIONI CLASSE 1° :</a:t>
            </a:r>
            <a:br>
              <a:rPr lang="it-IT" dirty="0"/>
            </a:br>
            <a:endParaRPr lang="it-IT" dirty="0"/>
          </a:p>
        </p:txBody>
      </p:sp>
      <p:sp>
        <p:nvSpPr>
          <p:cNvPr id="3" name="Segnaposto contenuto 2"/>
          <p:cNvSpPr>
            <a:spLocks noGrp="1"/>
          </p:cNvSpPr>
          <p:nvPr>
            <p:ph idx="1"/>
          </p:nvPr>
        </p:nvSpPr>
        <p:spPr/>
        <p:txBody>
          <a:bodyPr>
            <a:normAutofit fontScale="92500" lnSpcReduction="20000"/>
          </a:bodyPr>
          <a:lstStyle/>
          <a:p>
            <a:r>
              <a:rPr lang="it-IT" b="1" dirty="0"/>
              <a:t>Lettura di testi espositivi di tipo giornalistico, narrativo e storico. Analisi testuale di brani antologici, percependo le problematiche esposte. Allenamento alle capacità di ascolto. Allenamento al riconoscimento delle emozione proprie e dell’altro. Riconoscere </a:t>
            </a:r>
            <a:r>
              <a:rPr lang="it-IT" b="1" dirty="0" err="1"/>
              <a:t>sè</a:t>
            </a:r>
            <a:r>
              <a:rPr lang="it-IT" b="1" dirty="0"/>
              <a:t>, l’altro, la realtà. Avvio di un percorso sul metodo di studio. Autovalutazione del proprio operato. L’azione orientativa accompagna l’alunno, concretizzandosi nell’attività quotidiana di classe.</a:t>
            </a:r>
          </a:p>
          <a:p>
            <a:endParaRPr lang="it-IT" dirty="0"/>
          </a:p>
        </p:txBody>
      </p:sp>
    </p:spTree>
    <p:extLst>
      <p:ext uri="{BB962C8B-B14F-4D97-AF65-F5344CB8AC3E}">
        <p14:creationId xmlns:p14="http://schemas.microsoft.com/office/powerpoint/2010/main" val="355089209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a:t>AZIONI CLASSE 2° </a:t>
            </a:r>
          </a:p>
        </p:txBody>
      </p:sp>
      <p:sp>
        <p:nvSpPr>
          <p:cNvPr id="3" name="Segnaposto contenuto 2"/>
          <p:cNvSpPr>
            <a:spLocks noGrp="1"/>
          </p:cNvSpPr>
          <p:nvPr>
            <p:ph idx="1"/>
          </p:nvPr>
        </p:nvSpPr>
        <p:spPr/>
        <p:txBody>
          <a:bodyPr>
            <a:normAutofit fontScale="92500" lnSpcReduction="10000"/>
          </a:bodyPr>
          <a:lstStyle/>
          <a:p>
            <a:r>
              <a:rPr lang="it-IT" b="1" dirty="0"/>
              <a:t>ripresa e approfondimento delle tematiche affrontate in prima. Analisi degli interessi degli alunni anche mediante l’eventuale somministrazione di un questionario. Analisi di testi letterari, narrativi quali la lettera e il diario, che si prestano a “confidare” stati d’animo, rapporti interpersonali, valori come amicizia e rapporto col mondo degli adulti. L’adolescenza e la percezione </a:t>
            </a:r>
            <a:r>
              <a:rPr lang="it-IT" b="1"/>
              <a:t>di sé </a:t>
            </a:r>
            <a:r>
              <a:rPr lang="it-IT" b="1" dirty="0"/>
              <a:t>in un momento di cambiamento fisico e psicologico.</a:t>
            </a:r>
          </a:p>
          <a:p>
            <a:endParaRPr lang="it-IT" b="1" dirty="0"/>
          </a:p>
          <a:p>
            <a:endParaRPr lang="it-IT" dirty="0"/>
          </a:p>
        </p:txBody>
      </p:sp>
    </p:spTree>
    <p:extLst>
      <p:ext uri="{BB962C8B-B14F-4D97-AF65-F5344CB8AC3E}">
        <p14:creationId xmlns:p14="http://schemas.microsoft.com/office/powerpoint/2010/main" val="2314517395"/>
      </p:ext>
    </p:extLst>
  </p:cSld>
  <p:clrMapOvr>
    <a:masterClrMapping/>
  </p:clrMapOvr>
</p:sld>
</file>

<file path=ppt/theme/theme1.xml><?xml version="1.0" encoding="utf-8"?>
<a:theme xmlns:a="http://schemas.openxmlformats.org/drawingml/2006/main" name="Tema di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Tema di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4391</TotalTime>
  <Words>1970</Words>
  <Application>Microsoft Office PowerPoint</Application>
  <PresentationFormat>Presentazione su schermo (4:3)</PresentationFormat>
  <Paragraphs>220</Paragraphs>
  <Slides>34</Slides>
  <Notes>4</Notes>
  <HiddenSlides>0</HiddenSlides>
  <MMClips>0</MMClips>
  <ScaleCrop>false</ScaleCrop>
  <HeadingPairs>
    <vt:vector size="6" baseType="variant">
      <vt:variant>
        <vt:lpstr>Caratteri utilizzati</vt:lpstr>
      </vt:variant>
      <vt:variant>
        <vt:i4>5</vt:i4>
      </vt:variant>
      <vt:variant>
        <vt:lpstr>Tema</vt:lpstr>
      </vt:variant>
      <vt:variant>
        <vt:i4>1</vt:i4>
      </vt:variant>
      <vt:variant>
        <vt:lpstr>Titoli diapositive</vt:lpstr>
      </vt:variant>
      <vt:variant>
        <vt:i4>34</vt:i4>
      </vt:variant>
    </vt:vector>
  </HeadingPairs>
  <TitlesOfParts>
    <vt:vector size="40" baseType="lpstr">
      <vt:lpstr>Arial</vt:lpstr>
      <vt:lpstr>Bernard MT Condensed</vt:lpstr>
      <vt:lpstr>Calibri</vt:lpstr>
      <vt:lpstr>Mangal</vt:lpstr>
      <vt:lpstr>Times New Roman</vt:lpstr>
      <vt:lpstr>Tema di Office</vt:lpstr>
      <vt:lpstr>RELAZIONE FINALE F.S. AREA 3 a.s. 2021 - 2022 prof.ssa Sabrina Govi</vt:lpstr>
      <vt:lpstr>Compiti connessi alla funzione strumentale in oggetto </vt:lpstr>
      <vt:lpstr>               Memorandum sull’istruzione e formazione permanente,  Commissione europea 2000    Messaggio chiave n. 5:  l’obiettivo dell’orientamento è “garantire a tutti un facile accesso ad informazioni e ad un orientamento di qualità sulle opportunità d’istruzione e formazione in tutta l’Europa e durante tutta la vita”. </vt:lpstr>
      <vt:lpstr>Presentazione standard di PowerPoint</vt:lpstr>
      <vt:lpstr>OBIETTIVI</vt:lpstr>
      <vt:lpstr>ATTIVITA’ DI ORIENTAMENTO</vt:lpstr>
      <vt:lpstr>Presentazione standard di PowerPoint</vt:lpstr>
      <vt:lpstr>AZIONI CLASSE 1° : </vt:lpstr>
      <vt:lpstr>AZIONI CLASSE 2° </vt:lpstr>
      <vt:lpstr>AZIONI CLASSE 3°</vt:lpstr>
      <vt:lpstr>Azioni:</vt:lpstr>
      <vt:lpstr>1.PERCORSO FORMATIVO:  CONOSCI TE STESSO</vt:lpstr>
      <vt:lpstr>Il Quaderno dell’Orientamento</vt:lpstr>
      <vt:lpstr>INFORMAZIONE per gli alunni/ famiglie </vt:lpstr>
      <vt:lpstr>CONSIGLIO ORIENTATIVO</vt:lpstr>
      <vt:lpstr>4. Sportello orientamento</vt:lpstr>
      <vt:lpstr>5. Organizzazione incontri/ stages / laboratori</vt:lpstr>
      <vt:lpstr>Predisposizione materiali</vt:lpstr>
      <vt:lpstr>Punti di forza</vt:lpstr>
      <vt:lpstr>SCELTE effettuate nell’a.s. 2021-22</vt:lpstr>
      <vt:lpstr>CORRISPONDENZA TRA LA SCELTA EFFETTATA E IL CONSIGLIO ORIENTATIVO:</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CONCLUSIONI</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RELAZIONE FINALE F.S. AREA 3 a.s.2017/18</dc:title>
  <dc:creator>Mario</dc:creator>
  <cp:lastModifiedBy>SEGRETERIA7</cp:lastModifiedBy>
  <cp:revision>181</cp:revision>
  <cp:lastPrinted>2019-06-28T14:02:50Z</cp:lastPrinted>
  <dcterms:created xsi:type="dcterms:W3CDTF">2018-06-27T20:06:37Z</dcterms:created>
  <dcterms:modified xsi:type="dcterms:W3CDTF">2022-06-30T15:41:49Z</dcterms:modified>
</cp:coreProperties>
</file>

<file path=docProps/thumbnail.jpeg>
</file>