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8"/>
  </p:notesMasterIdLst>
  <p:sldIdLst>
    <p:sldId id="256" r:id="rId2"/>
    <p:sldId id="312" r:id="rId3"/>
    <p:sldId id="314" r:id="rId4"/>
    <p:sldId id="263" r:id="rId5"/>
    <p:sldId id="260" r:id="rId6"/>
    <p:sldId id="282" r:id="rId7"/>
    <p:sldId id="283" r:id="rId8"/>
    <p:sldId id="284" r:id="rId9"/>
    <p:sldId id="285" r:id="rId10"/>
    <p:sldId id="286" r:id="rId11"/>
    <p:sldId id="287" r:id="rId12"/>
    <p:sldId id="288" r:id="rId13"/>
    <p:sldId id="289" r:id="rId14"/>
    <p:sldId id="290" r:id="rId15"/>
    <p:sldId id="291" r:id="rId16"/>
    <p:sldId id="292" r:id="rId17"/>
    <p:sldId id="293" r:id="rId18"/>
    <p:sldId id="294" r:id="rId19"/>
    <p:sldId id="295" r:id="rId20"/>
    <p:sldId id="296" r:id="rId21"/>
    <p:sldId id="297" r:id="rId22"/>
    <p:sldId id="298" r:id="rId23"/>
    <p:sldId id="299" r:id="rId24"/>
    <p:sldId id="300" r:id="rId25"/>
    <p:sldId id="301" r:id="rId26"/>
    <p:sldId id="302" r:id="rId27"/>
    <p:sldId id="303" r:id="rId28"/>
    <p:sldId id="304" r:id="rId29"/>
    <p:sldId id="305" r:id="rId30"/>
    <p:sldId id="306" r:id="rId31"/>
    <p:sldId id="307" r:id="rId32"/>
    <p:sldId id="308" r:id="rId33"/>
    <p:sldId id="309" r:id="rId34"/>
    <p:sldId id="310" r:id="rId35"/>
    <p:sldId id="311" r:id="rId36"/>
    <p:sldId id="313" r:id="rId37"/>
  </p:sldIdLst>
  <p:sldSz cx="9144000" cy="6858000" type="screen4x3"/>
  <p:notesSz cx="6797675" cy="9872663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65" roundtripDataSignature="AMtx7mgMjAFvejM7PoqOpCYbVii9fJxBY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E76166DC-C543-4D12-A4F6-350771EE5509}">
  <a:tblStyle styleId="{E76166DC-C543-4D12-A4F6-350771EE5509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0465A880-ACC5-439A-9212-CEF103755879}" styleName="Table_1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AFA01037-9169-4350-8125-AE043A033D80}" styleName="Table_2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65" Type="http://customschemas.google.com/relationships/presentationmetadata" Target="meta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6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1" y="0"/>
            <a:ext cx="2946400" cy="493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49687" y="0"/>
            <a:ext cx="2946400" cy="493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930275" y="739775"/>
            <a:ext cx="4937125" cy="37036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79451" y="4689476"/>
            <a:ext cx="5438775" cy="4443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1" y="9377362"/>
            <a:ext cx="2946400" cy="493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49687" y="9377362"/>
            <a:ext cx="2946400" cy="493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‹N›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>
            <a:spLocks noGrp="1"/>
          </p:cNvSpPr>
          <p:nvPr>
            <p:ph type="body" idx="1"/>
          </p:nvPr>
        </p:nvSpPr>
        <p:spPr>
          <a:xfrm>
            <a:off x="679451" y="4689476"/>
            <a:ext cx="5438775" cy="4443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6" name="Google Shape;8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21:notes"/>
          <p:cNvSpPr txBox="1">
            <a:spLocks noGrp="1"/>
          </p:cNvSpPr>
          <p:nvPr>
            <p:ph type="body" idx="1"/>
          </p:nvPr>
        </p:nvSpPr>
        <p:spPr>
          <a:xfrm>
            <a:off x="679451" y="4689476"/>
            <a:ext cx="5438775" cy="4443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15" name="Google Shape;315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p22:notes"/>
          <p:cNvSpPr txBox="1">
            <a:spLocks noGrp="1"/>
          </p:cNvSpPr>
          <p:nvPr>
            <p:ph type="body" idx="1"/>
          </p:nvPr>
        </p:nvSpPr>
        <p:spPr>
          <a:xfrm>
            <a:off x="679451" y="4689476"/>
            <a:ext cx="5438775" cy="4443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22" name="Google Shape;322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23:notes"/>
          <p:cNvSpPr txBox="1">
            <a:spLocks noGrp="1"/>
          </p:cNvSpPr>
          <p:nvPr>
            <p:ph type="body" idx="1"/>
          </p:nvPr>
        </p:nvSpPr>
        <p:spPr>
          <a:xfrm>
            <a:off x="679451" y="4689476"/>
            <a:ext cx="5438775" cy="4443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29" name="Google Shape;329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51:notes"/>
          <p:cNvSpPr txBox="1">
            <a:spLocks noGrp="1"/>
          </p:cNvSpPr>
          <p:nvPr>
            <p:ph type="body" idx="1"/>
          </p:nvPr>
        </p:nvSpPr>
        <p:spPr>
          <a:xfrm>
            <a:off x="679451" y="4689476"/>
            <a:ext cx="5438775" cy="4443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36" name="Google Shape;336;p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g1202b41f1f1_1_25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53" name="Google Shape;353;g1202b41f1f1_1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g1202b41f1f1_1_43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70" name="Google Shape;370;g1202b41f1f1_1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g1202b41f1f1_1_61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86" name="Google Shape;386;g1202b41f1f1_1_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Google Shape;401;g1202b41f1f1_1_79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02" name="Google Shape;402;g1202b41f1f1_1_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g1202b41f1f1_1_97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18" name="Google Shape;418;g1202b41f1f1_1_97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g1202b41f1f1_1_115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34" name="Google Shape;434;g1202b41f1f1_1_1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0" name="Google Shape;590;p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524288"/>
            <a:headEnd type="none" w="sm" len="sm"/>
            <a:tailEnd type="none" w="sm" len="sm"/>
          </a:ln>
        </p:spPr>
      </p:sp>
      <p:sp>
        <p:nvSpPr>
          <p:cNvPr id="591" name="Google Shape;591;p37:notes"/>
          <p:cNvSpPr txBox="1">
            <a:spLocks noGrp="1"/>
          </p:cNvSpPr>
          <p:nvPr>
            <p:ph type="body" idx="1"/>
          </p:nvPr>
        </p:nvSpPr>
        <p:spPr>
          <a:xfrm>
            <a:off x="679451" y="4689476"/>
            <a:ext cx="5438775" cy="4443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92" name="Google Shape;592;p37:notes"/>
          <p:cNvSpPr txBox="1"/>
          <p:nvPr/>
        </p:nvSpPr>
        <p:spPr>
          <a:xfrm>
            <a:off x="3849687" y="9377362"/>
            <a:ext cx="2946400" cy="493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Google Shape;449;g1202b41f1f1_1_133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50" name="Google Shape;450;g1202b41f1f1_1_1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Google Shape;465;g1202b41f1f1_1_151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66" name="Google Shape;466;g1202b41f1f1_1_1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" name="Google Shape;481;g1202b41f1f1_1_169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82" name="Google Shape;482;g1202b41f1f1_1_1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Google Shape;497;p27:notes"/>
          <p:cNvSpPr txBox="1">
            <a:spLocks noGrp="1"/>
          </p:cNvSpPr>
          <p:nvPr>
            <p:ph type="body" idx="1"/>
          </p:nvPr>
        </p:nvSpPr>
        <p:spPr>
          <a:xfrm>
            <a:off x="679451" y="4689476"/>
            <a:ext cx="5438775" cy="4443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98" name="Google Shape;498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" name="Google Shape;503;g1200fa951de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504" name="Google Shape;504;g1200fa951de_0_8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05" name="Google Shape;505;g1200fa951de_0_8:notes"/>
          <p:cNvSpPr txBox="1">
            <a:spLocks noGrp="1"/>
          </p:cNvSpPr>
          <p:nvPr>
            <p:ph type="sldNum" idx="12"/>
          </p:nvPr>
        </p:nvSpPr>
        <p:spPr>
          <a:xfrm>
            <a:off x="3849688" y="9377362"/>
            <a:ext cx="2946300" cy="49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25</a:t>
            </a:fld>
            <a:endParaRPr sz="140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1" name="Google Shape;511;p28:notes"/>
          <p:cNvSpPr txBox="1">
            <a:spLocks noGrp="1"/>
          </p:cNvSpPr>
          <p:nvPr>
            <p:ph type="body" idx="1"/>
          </p:nvPr>
        </p:nvSpPr>
        <p:spPr>
          <a:xfrm>
            <a:off x="679451" y="4689476"/>
            <a:ext cx="5438775" cy="4443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12" name="Google Shape;512;p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" name="Google Shape;520;p29:notes"/>
          <p:cNvSpPr txBox="1">
            <a:spLocks noGrp="1"/>
          </p:cNvSpPr>
          <p:nvPr>
            <p:ph type="body" idx="1"/>
          </p:nvPr>
        </p:nvSpPr>
        <p:spPr>
          <a:xfrm>
            <a:off x="679451" y="4689476"/>
            <a:ext cx="5438775" cy="4443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21" name="Google Shape;521;p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" name="Google Shape;529;p30:notes"/>
          <p:cNvSpPr txBox="1">
            <a:spLocks noGrp="1"/>
          </p:cNvSpPr>
          <p:nvPr>
            <p:ph type="body" idx="1"/>
          </p:nvPr>
        </p:nvSpPr>
        <p:spPr>
          <a:xfrm>
            <a:off x="679451" y="4689476"/>
            <a:ext cx="5438775" cy="4443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30" name="Google Shape;530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" name="Google Shape;538;p31:notes"/>
          <p:cNvSpPr txBox="1">
            <a:spLocks noGrp="1"/>
          </p:cNvSpPr>
          <p:nvPr>
            <p:ph type="body" idx="1"/>
          </p:nvPr>
        </p:nvSpPr>
        <p:spPr>
          <a:xfrm>
            <a:off x="679451" y="4689476"/>
            <a:ext cx="5438775" cy="4443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39" name="Google Shape;539;p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4" name="Google Shape;544;p32:notes"/>
          <p:cNvSpPr txBox="1">
            <a:spLocks noGrp="1"/>
          </p:cNvSpPr>
          <p:nvPr>
            <p:ph type="body" idx="1"/>
          </p:nvPr>
        </p:nvSpPr>
        <p:spPr>
          <a:xfrm>
            <a:off x="679451" y="4689476"/>
            <a:ext cx="5438775" cy="4443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45" name="Google Shape;545;p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8:notes"/>
          <p:cNvSpPr txBox="1">
            <a:spLocks noGrp="1"/>
          </p:cNvSpPr>
          <p:nvPr>
            <p:ph type="body" idx="1"/>
          </p:nvPr>
        </p:nvSpPr>
        <p:spPr>
          <a:xfrm>
            <a:off x="679451" y="4689476"/>
            <a:ext cx="5438775" cy="4443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34" name="Google Shape;134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" name="Google Shape;553;p33:notes"/>
          <p:cNvSpPr txBox="1">
            <a:spLocks noGrp="1"/>
          </p:cNvSpPr>
          <p:nvPr>
            <p:ph type="body" idx="1"/>
          </p:nvPr>
        </p:nvSpPr>
        <p:spPr>
          <a:xfrm>
            <a:off x="679451" y="4689476"/>
            <a:ext cx="5438775" cy="4443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54" name="Google Shape;554;p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" name="Google Shape;561;p34:notes"/>
          <p:cNvSpPr txBox="1">
            <a:spLocks noGrp="1"/>
          </p:cNvSpPr>
          <p:nvPr>
            <p:ph type="body" idx="1"/>
          </p:nvPr>
        </p:nvSpPr>
        <p:spPr>
          <a:xfrm>
            <a:off x="679451" y="4689476"/>
            <a:ext cx="5438775" cy="4443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62" name="Google Shape;562;p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8" name="Google Shape;568;g1202b41f1f1_3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9" name="Google Shape;569;g1202b41f1f1_3_8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0" name="Google Shape;570;g1202b41f1f1_3_8:notes"/>
          <p:cNvSpPr txBox="1">
            <a:spLocks noGrp="1"/>
          </p:cNvSpPr>
          <p:nvPr>
            <p:ph type="sldNum" idx="12"/>
          </p:nvPr>
        </p:nvSpPr>
        <p:spPr>
          <a:xfrm>
            <a:off x="3849688" y="9377362"/>
            <a:ext cx="2946300" cy="4938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33</a:t>
            </a:fld>
            <a:endParaRPr sz="140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5" name="Google Shape;575;p35:notes"/>
          <p:cNvSpPr txBox="1">
            <a:spLocks noGrp="1"/>
          </p:cNvSpPr>
          <p:nvPr>
            <p:ph type="body" idx="1"/>
          </p:nvPr>
        </p:nvSpPr>
        <p:spPr>
          <a:xfrm>
            <a:off x="679451" y="4689476"/>
            <a:ext cx="5438775" cy="4443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76" name="Google Shape;576;p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2" name="Google Shape;582;p36:notes"/>
          <p:cNvSpPr txBox="1">
            <a:spLocks noGrp="1"/>
          </p:cNvSpPr>
          <p:nvPr>
            <p:ph type="body" idx="1"/>
          </p:nvPr>
        </p:nvSpPr>
        <p:spPr>
          <a:xfrm>
            <a:off x="679451" y="4689476"/>
            <a:ext cx="5438775" cy="4443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83" name="Google Shape;583;p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9" name="Google Shape;599;p38:notes"/>
          <p:cNvSpPr txBox="1">
            <a:spLocks noGrp="1"/>
          </p:cNvSpPr>
          <p:nvPr>
            <p:ph type="body" idx="1"/>
          </p:nvPr>
        </p:nvSpPr>
        <p:spPr>
          <a:xfrm>
            <a:off x="679451" y="4689476"/>
            <a:ext cx="5438775" cy="4443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600" name="Google Shape;600;p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5:notes"/>
          <p:cNvSpPr txBox="1">
            <a:spLocks noGrp="1"/>
          </p:cNvSpPr>
          <p:nvPr>
            <p:ph type="body" idx="1"/>
          </p:nvPr>
        </p:nvSpPr>
        <p:spPr>
          <a:xfrm>
            <a:off x="679451" y="4689476"/>
            <a:ext cx="5438775" cy="4443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14" name="Google Shape;11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g13114cb6860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279" name="Google Shape;279;g13114cb6860_0_1:notes"/>
          <p:cNvSpPr txBox="1">
            <a:spLocks noGrp="1"/>
          </p:cNvSpPr>
          <p:nvPr>
            <p:ph type="body" idx="1"/>
          </p:nvPr>
        </p:nvSpPr>
        <p:spPr>
          <a:xfrm>
            <a:off x="679450" y="4689475"/>
            <a:ext cx="5438700" cy="444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80" name="Google Shape;280;g13114cb6860_0_1:notes"/>
          <p:cNvSpPr txBox="1">
            <a:spLocks noGrp="1"/>
          </p:cNvSpPr>
          <p:nvPr>
            <p:ph type="sldNum" idx="12"/>
          </p:nvPr>
        </p:nvSpPr>
        <p:spPr>
          <a:xfrm>
            <a:off x="3849688" y="9377362"/>
            <a:ext cx="2946300" cy="49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6</a:t>
            </a:fld>
            <a:endParaRPr sz="14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17:notes"/>
          <p:cNvSpPr txBox="1">
            <a:spLocks noGrp="1"/>
          </p:cNvSpPr>
          <p:nvPr>
            <p:ph type="body" idx="1"/>
          </p:nvPr>
        </p:nvSpPr>
        <p:spPr>
          <a:xfrm>
            <a:off x="679451" y="4689476"/>
            <a:ext cx="5438775" cy="4443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87" name="Google Shape;287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18:notes"/>
          <p:cNvSpPr txBox="1">
            <a:spLocks noGrp="1"/>
          </p:cNvSpPr>
          <p:nvPr>
            <p:ph type="body" idx="1"/>
          </p:nvPr>
        </p:nvSpPr>
        <p:spPr>
          <a:xfrm>
            <a:off x="679451" y="4689476"/>
            <a:ext cx="5438775" cy="4443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94" name="Google Shape;294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19:notes"/>
          <p:cNvSpPr txBox="1">
            <a:spLocks noGrp="1"/>
          </p:cNvSpPr>
          <p:nvPr>
            <p:ph type="body" idx="1"/>
          </p:nvPr>
        </p:nvSpPr>
        <p:spPr>
          <a:xfrm>
            <a:off x="679451" y="4689476"/>
            <a:ext cx="5438775" cy="4443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01" name="Google Shape;301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20:notes"/>
          <p:cNvSpPr txBox="1">
            <a:spLocks noGrp="1"/>
          </p:cNvSpPr>
          <p:nvPr>
            <p:ph type="body" idx="1"/>
          </p:nvPr>
        </p:nvSpPr>
        <p:spPr>
          <a:xfrm>
            <a:off x="679451" y="4689476"/>
            <a:ext cx="5438775" cy="4443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08" name="Google Shape;308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titolo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40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40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8" name="Google Shape;18;p4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4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4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titolo" type="titleOnly">
  <p:cSld name="TITLE_ONLY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4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4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4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4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estazione sezione" type="secHead">
  <p:cSld name="SECTION_HEADER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50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000" b="1" cap="none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50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81" name="Google Shape;81;p5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5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5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contenuto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4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4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4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4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uota" type="blank">
  <p:cSld name="BLANK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4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4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ue contenuti" type="twoObj">
  <p:cSld name="TWO_OBJECTS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4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4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4" name="Google Shape;34;p43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5" name="Google Shape;35;p4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4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4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fronto" type="twoTxTwoObj">
  <p:cSld name="TWO_OBJECTS_WITH_TEXT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4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44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1" name="Google Shape;41;p44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2" name="Google Shape;42;p44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44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4" name="Google Shape;44;p4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4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4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olo e testo verticale" type="vertTitleAndTx">
  <p:cSld name="VERTICAL_TITLE_AND_VERTICAL_TEX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45"/>
          <p:cNvSpPr txBox="1">
            <a:spLocks noGrp="1"/>
          </p:cNvSpPr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45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0" name="Google Shape;50;p4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4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4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testo verticale" type="vertTx">
  <p:cSld name="VERTICAL_TEXT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4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46"/>
          <p:cNvSpPr txBox="1">
            <a:spLocks noGrp="1"/>
          </p:cNvSpPr>
          <p:nvPr>
            <p:ph type="body" idx="1"/>
          </p:nvPr>
        </p:nvSpPr>
        <p:spPr>
          <a:xfrm rot="5400000">
            <a:off x="2309019" y="-251619"/>
            <a:ext cx="4525962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6" name="Google Shape;56;p4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4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4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magine con didascalia" type="picTx">
  <p:cSld name="PICTURE_WITH_CAPTION_TEXT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47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47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2" name="Google Shape;62;p47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3" name="Google Shape;63;p4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4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4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to con didascalia" type="objTx">
  <p:cSld name="OBJECT_WITH_CAPTION_TEXT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48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48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9" name="Google Shape;69;p48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70" name="Google Shape;70;p4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4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4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" name="Google Shape;11;p3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3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3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3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 sz="1400">
              <a:solidFill>
                <a:srgbClr val="000000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4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0.png"/><Relationship Id="rId5" Type="http://schemas.openxmlformats.org/officeDocument/2006/relationships/image" Target="../media/image23.png"/><Relationship Id="rId4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1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5.png"/><Relationship Id="rId5" Type="http://schemas.openxmlformats.org/officeDocument/2006/relationships/image" Target="../media/image23.png"/><Relationship Id="rId4" Type="http://schemas.openxmlformats.org/officeDocument/2006/relationships/image" Target="../media/image3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8.png"/><Relationship Id="rId5" Type="http://schemas.openxmlformats.org/officeDocument/2006/relationships/image" Target="../media/image31.png"/><Relationship Id="rId4" Type="http://schemas.openxmlformats.org/officeDocument/2006/relationships/image" Target="../media/image3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"/>
          <p:cNvSpPr txBox="1">
            <a:spLocks noGrp="1"/>
          </p:cNvSpPr>
          <p:nvPr>
            <p:ph type="ctrTitle"/>
          </p:nvPr>
        </p:nvSpPr>
        <p:spPr>
          <a:xfrm>
            <a:off x="129308" y="304800"/>
            <a:ext cx="8866909" cy="2574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600"/>
              <a:buFont typeface="Calibri"/>
              <a:buNone/>
            </a:pPr>
            <a:r>
              <a:rPr lang="en-US" sz="3600" b="1" i="0" u="none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AREA  1 </a:t>
            </a:r>
            <a:r>
              <a:rPr lang="en-US" sz="3600" b="1" i="0" u="none" dirty="0">
                <a:solidFill>
                  <a:srgbClr val="00B0F0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3600" b="1" i="0" u="none" dirty="0">
                <a:solidFill>
                  <a:srgbClr val="00B0F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34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“</a:t>
            </a:r>
            <a:r>
              <a:rPr lang="en-US" sz="34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Gestione</a:t>
            </a:r>
            <a:r>
              <a:rPr lang="en-US" sz="34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del  Piano  </a:t>
            </a:r>
            <a:r>
              <a:rPr lang="en-US" sz="34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dell’Offerta</a:t>
            </a:r>
            <a:r>
              <a:rPr lang="en-US" sz="34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34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34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Formativa</a:t>
            </a:r>
            <a:r>
              <a:rPr lang="en-US" sz="34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”</a:t>
            </a:r>
            <a:r>
              <a:rPr lang="en-US" sz="3600" b="0" i="0" u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3600" b="0" i="0" u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dirty="0"/>
          </a:p>
        </p:txBody>
      </p:sp>
      <p:sp>
        <p:nvSpPr>
          <p:cNvPr id="89" name="Google Shape;89;p1"/>
          <p:cNvSpPr txBox="1">
            <a:spLocks noGrp="1"/>
          </p:cNvSpPr>
          <p:nvPr>
            <p:ph type="subTitle" idx="1"/>
          </p:nvPr>
        </p:nvSpPr>
        <p:spPr>
          <a:xfrm>
            <a:off x="457200" y="2438400"/>
            <a:ext cx="8229600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0" lvl="0" indent="0" algn="ctr" rtl="0">
              <a:lnSpc>
                <a:spcPct val="6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000"/>
              <a:buNone/>
            </a:pPr>
            <a:r>
              <a:rPr lang="en-US" sz="3000" b="1" i="0" u="sng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RELAZIONE  FINALE</a:t>
            </a:r>
            <a:endParaRPr dirty="0"/>
          </a:p>
          <a:p>
            <a:pPr marL="0" lvl="0" indent="0" algn="ctr" rtl="0">
              <a:lnSpc>
                <a:spcPct val="60000"/>
              </a:lnSpc>
              <a:spcBef>
                <a:spcPts val="740"/>
              </a:spcBef>
              <a:spcAft>
                <a:spcPts val="0"/>
              </a:spcAft>
              <a:buClr>
                <a:srgbClr val="888888"/>
              </a:buClr>
              <a:buSzPts val="3700"/>
              <a:buNone/>
            </a:pPr>
            <a:endParaRPr sz="3700" b="0" i="0" u="none" dirty="0">
              <a:solidFill>
                <a:srgbClr val="99003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lnSpc>
                <a:spcPct val="6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24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Istituto</a:t>
            </a:r>
            <a:r>
              <a:rPr lang="en-US" sz="24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4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Comprensivo</a:t>
            </a:r>
            <a:r>
              <a:rPr lang="en-US" sz="24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Polo 2 “Vittorio </a:t>
            </a:r>
            <a:r>
              <a:rPr lang="en-US" sz="24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Bodini</a:t>
            </a:r>
            <a:r>
              <a:rPr lang="en-US" sz="24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”  </a:t>
            </a:r>
            <a:endParaRPr dirty="0"/>
          </a:p>
          <a:p>
            <a:pPr marL="0" lvl="0" indent="0" algn="ctr" rtl="0">
              <a:lnSpc>
                <a:spcPct val="6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24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Arnesano</a:t>
            </a:r>
            <a:r>
              <a:rPr lang="en-US" sz="24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- </a:t>
            </a:r>
            <a:r>
              <a:rPr lang="en-US" sz="24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Monteroni</a:t>
            </a:r>
            <a:r>
              <a:rPr lang="en-US" sz="24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di Lecce </a:t>
            </a:r>
            <a:endParaRPr dirty="0"/>
          </a:p>
          <a:p>
            <a:pPr marL="0" lvl="0" indent="0" algn="ctr" rtl="0">
              <a:lnSpc>
                <a:spcPct val="6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</a:pPr>
            <a:endParaRPr sz="2400" b="1" i="0" u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lnSpc>
                <a:spcPct val="6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2400" b="1" i="1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Docenti</a:t>
            </a:r>
            <a:r>
              <a:rPr lang="en-US" sz="2400" b="1" i="1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en-US" sz="2400" b="1" i="1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D’Arpe</a:t>
            </a:r>
            <a:r>
              <a:rPr lang="en-US" sz="2400" b="1" i="1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Alessandra</a:t>
            </a:r>
            <a:endParaRPr sz="2400" b="1" i="1" u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lnSpc>
                <a:spcPct val="6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 sz="2400" b="1" i="1" dirty="0">
              <a:solidFill>
                <a:schemeClr val="dk1"/>
              </a:solidFill>
            </a:endParaRPr>
          </a:p>
          <a:p>
            <a:pPr marL="0" lvl="0" indent="0" algn="ctr" rtl="0">
              <a:lnSpc>
                <a:spcPct val="6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2400" b="1" i="1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                      </a:t>
            </a:r>
            <a:r>
              <a:rPr lang="en-US" sz="2400" b="1" i="1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Possevini</a:t>
            </a:r>
            <a:r>
              <a:rPr lang="en-US" sz="2400" b="1" i="1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Clelia Giovanna</a:t>
            </a:r>
            <a:endParaRPr sz="2400" b="1" i="1" u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lnSpc>
                <a:spcPct val="6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 sz="2400" b="1" i="1" dirty="0">
              <a:solidFill>
                <a:schemeClr val="dk1"/>
              </a:solidFill>
            </a:endParaRPr>
          </a:p>
          <a:p>
            <a:pPr marL="0" lvl="0" indent="0" algn="ctr" rtl="0">
              <a:lnSpc>
                <a:spcPct val="6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2400" b="1" i="1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 </a:t>
            </a:r>
            <a:r>
              <a:rPr lang="en-US" sz="2400" b="1" i="1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Brizio</a:t>
            </a:r>
            <a:r>
              <a:rPr lang="en-US" sz="2400" b="1" i="1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Adriana</a:t>
            </a:r>
            <a:endParaRPr sz="2400" b="1" i="1" dirty="0">
              <a:solidFill>
                <a:schemeClr val="dk1"/>
              </a:solidFill>
            </a:endParaRPr>
          </a:p>
          <a:p>
            <a:pPr marL="0" lvl="0" indent="0" algn="ctr" rtl="0">
              <a:lnSpc>
                <a:spcPct val="6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</a:pPr>
            <a:endParaRPr sz="2400" b="1" i="1" u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lnSpc>
                <a:spcPct val="6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2400" b="1" i="1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Anno </a:t>
            </a:r>
            <a:r>
              <a:rPr lang="en-US" sz="2400" b="1" i="1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scolastico</a:t>
            </a:r>
            <a:r>
              <a:rPr lang="en-US" sz="2400" b="1" i="1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2021/22</a:t>
            </a:r>
            <a:endParaRPr sz="2400" b="1" i="1" u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</a:pPr>
            <a:endParaRPr sz="2400" b="1" i="1" u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" name="Google Shape;90;p1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1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20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10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1" name="Google Shape;311;p20"/>
          <p:cNvSpPr txBox="1">
            <a:spLocks noGrp="1"/>
          </p:cNvSpPr>
          <p:nvPr>
            <p:ph type="title"/>
          </p:nvPr>
        </p:nvSpPr>
        <p:spPr>
          <a:xfrm>
            <a:off x="457200" y="274625"/>
            <a:ext cx="8229600" cy="232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40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Scuola dell’Infanzia Infanzia via Barsanti Arnesano:</a:t>
            </a:r>
            <a:endParaRPr sz="2400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28 bambini in uscita</a:t>
            </a:r>
            <a:endParaRPr sz="2400" b="1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40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Documento di passaggio alla Scuola Primaria</a:t>
            </a:r>
            <a:endParaRPr sz="2400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Bambini/e  che hanno acquisito le «</a:t>
            </a:r>
            <a:r>
              <a:rPr lang="en-US" sz="24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competenze</a:t>
            </a:r>
            <a:r>
              <a:rPr lang="en-US" sz="2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»</a:t>
            </a:r>
            <a:endParaRPr sz="2400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3200"/>
              <a:buFont typeface="Times New Roman"/>
              <a:buNone/>
            </a:pPr>
            <a:endParaRPr sz="3200">
              <a:solidFill>
                <a:srgbClr val="00206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312" name="Google Shape;312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84950" y="2185175"/>
            <a:ext cx="6802905" cy="4171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21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11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8" name="Google Shape;318;p21"/>
          <p:cNvSpPr txBox="1">
            <a:spLocks noGrp="1"/>
          </p:cNvSpPr>
          <p:nvPr>
            <p:ph type="title"/>
          </p:nvPr>
        </p:nvSpPr>
        <p:spPr>
          <a:xfrm>
            <a:off x="457200" y="93675"/>
            <a:ext cx="8229600" cy="189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40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Scuola dell’Infanzia Infanzia via Montello Monteroni:</a:t>
            </a:r>
            <a:endParaRPr sz="2400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20 bambini in uscita</a:t>
            </a:r>
            <a:endParaRPr sz="2400" b="1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1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( 2 non valutabili per scarsissima frequenza)</a:t>
            </a:r>
            <a:endParaRPr sz="2400" b="1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40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Documento di passaggio alla Scuola Primaria</a:t>
            </a:r>
            <a:endParaRPr sz="2400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         Bambini/e  che hanno acquisito le «</a:t>
            </a:r>
            <a:r>
              <a:rPr lang="en-US" sz="24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competenze</a:t>
            </a:r>
            <a:r>
              <a:rPr lang="en-US" sz="2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»</a:t>
            </a:r>
            <a:endParaRPr/>
          </a:p>
        </p:txBody>
      </p:sp>
      <p:pic>
        <p:nvPicPr>
          <p:cNvPr id="319" name="Google Shape;319;p2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54550" y="2033175"/>
            <a:ext cx="7852141" cy="425678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2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lang="en-US" sz="2400" b="1" i="0" u="none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PASTI EROGATI AI BAMBINI NELLA SCUOLA DELL’INFANZIA  </a:t>
            </a:r>
            <a:br>
              <a:rPr lang="en-US" sz="2400" b="1" i="0" u="none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400" b="1" i="0" u="none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DI ARNESANO</a:t>
            </a:r>
            <a:endParaRPr>
              <a:solidFill>
                <a:srgbClr val="0070C0"/>
              </a:solidFill>
            </a:endParaRPr>
          </a:p>
        </p:txBody>
      </p:sp>
      <p:sp>
        <p:nvSpPr>
          <p:cNvPr id="325" name="Google Shape;325;p22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12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26" name="Google Shape;326;p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88175" y="1417624"/>
            <a:ext cx="8117642" cy="4938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p2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lang="en-US" sz="2400" b="1" i="0" u="none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PASTI EROGATI AI BAMBINI NELLA SCUOLA DELL’INFANZIA  </a:t>
            </a:r>
            <a:br>
              <a:rPr lang="en-US" sz="2400" b="1" i="0" u="none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400" b="1" i="0" u="none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DI MONTERONI</a:t>
            </a:r>
            <a:endParaRPr>
              <a:solidFill>
                <a:srgbClr val="0070C0"/>
              </a:solidFill>
            </a:endParaRPr>
          </a:p>
        </p:txBody>
      </p:sp>
      <p:sp>
        <p:nvSpPr>
          <p:cNvPr id="332" name="Google Shape;332;p23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13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33" name="Google Shape;333;p2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404187" y="1417625"/>
            <a:ext cx="6335624" cy="4730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p51"/>
          <p:cNvSpPr txBox="1">
            <a:spLocks noGrp="1"/>
          </p:cNvSpPr>
          <p:nvPr>
            <p:ph type="title"/>
          </p:nvPr>
        </p:nvSpPr>
        <p:spPr>
          <a:xfrm>
            <a:off x="457200" y="274625"/>
            <a:ext cx="8277600" cy="1143000"/>
          </a:xfrm>
          <a:prstGeom prst="rect">
            <a:avLst/>
          </a:prstGeom>
          <a:solidFill>
            <a:srgbClr val="FEE7D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1800" b="1">
                <a:latin typeface="Arial"/>
                <a:ea typeface="Arial"/>
                <a:cs typeface="Arial"/>
                <a:sym typeface="Arial"/>
              </a:rPr>
              <a:t> MONITORAGGIO COMPETENZE CHIAVE </a:t>
            </a:r>
            <a:endParaRPr sz="1800" b="1"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2000" b="1" u="sng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Comunicazione nella madre lingua o lingua di istruzione</a:t>
            </a:r>
            <a:r>
              <a:rPr lang="en-US" sz="1800" b="1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1800" b="1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1600" b="1">
                <a:latin typeface="Arial"/>
                <a:ea typeface="Arial"/>
                <a:cs typeface="Arial"/>
                <a:sym typeface="Arial"/>
              </a:rPr>
              <a:t>Classe  5 A-B</a:t>
            </a:r>
            <a:r>
              <a:rPr lang="en-US" sz="1800" b="1"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1800" b="1">
                <a:latin typeface="Arial"/>
                <a:ea typeface="Arial"/>
                <a:cs typeface="Arial"/>
                <a:sym typeface="Arial"/>
              </a:rPr>
            </a:br>
            <a:r>
              <a:rPr lang="en-US" sz="1800" b="1">
                <a:latin typeface="Arial"/>
                <a:ea typeface="Arial"/>
                <a:cs typeface="Arial"/>
                <a:sym typeface="Arial"/>
              </a:rPr>
              <a:t>SCUOLA PRIMARIA  MONTERONI - ARNESANO</a:t>
            </a:r>
            <a:endParaRPr/>
          </a:p>
        </p:txBody>
      </p:sp>
      <p:sp>
        <p:nvSpPr>
          <p:cNvPr id="339" name="Google Shape;339;p5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/>
              <a:t>14</a:t>
            </a:fld>
            <a:endParaRPr/>
          </a:p>
        </p:txBody>
      </p:sp>
      <p:sp>
        <p:nvSpPr>
          <p:cNvPr id="340" name="Google Shape;340;p51"/>
          <p:cNvSpPr txBox="1"/>
          <p:nvPr/>
        </p:nvSpPr>
        <p:spPr>
          <a:xfrm>
            <a:off x="457200" y="3018050"/>
            <a:ext cx="1270800" cy="307800"/>
          </a:xfrm>
          <a:prstGeom prst="rect">
            <a:avLst/>
          </a:prstGeom>
          <a:solidFill>
            <a:srgbClr val="FF00FF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1" i="0" u="none" strike="noStrike" cap="none">
                <a:solidFill>
                  <a:schemeClr val="dk1"/>
                </a:solidFill>
              </a:rPr>
              <a:t>Classe 5^ A</a:t>
            </a:r>
            <a:endParaRPr sz="1400" b="1" i="0" u="none" strike="noStrike" cap="none">
              <a:solidFill>
                <a:schemeClr val="dk1"/>
              </a:solidFill>
            </a:endParaRPr>
          </a:p>
        </p:txBody>
      </p:sp>
      <p:sp>
        <p:nvSpPr>
          <p:cNvPr id="341" name="Google Shape;341;p51"/>
          <p:cNvSpPr txBox="1"/>
          <p:nvPr/>
        </p:nvSpPr>
        <p:spPr>
          <a:xfrm>
            <a:off x="457200" y="5136263"/>
            <a:ext cx="1270800" cy="307800"/>
          </a:xfrm>
          <a:prstGeom prst="rect">
            <a:avLst/>
          </a:prstGeom>
          <a:solidFill>
            <a:srgbClr val="FF00FF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1" i="0" u="none" strike="noStrike" cap="none">
                <a:solidFill>
                  <a:schemeClr val="dk1"/>
                </a:solidFill>
              </a:rPr>
              <a:t>Classe 5^ B</a:t>
            </a:r>
            <a:endParaRPr sz="1400" b="1" i="0" u="none" strike="noStrike" cap="none">
              <a:solidFill>
                <a:schemeClr val="dk1"/>
              </a:solidFill>
            </a:endParaRPr>
          </a:p>
        </p:txBody>
      </p:sp>
      <p:sp>
        <p:nvSpPr>
          <p:cNvPr id="342" name="Google Shape;342;p51"/>
          <p:cNvSpPr txBox="1"/>
          <p:nvPr/>
        </p:nvSpPr>
        <p:spPr>
          <a:xfrm>
            <a:off x="266450" y="0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595959"/>
              </a:solidFill>
            </a:endParaRPr>
          </a:p>
        </p:txBody>
      </p:sp>
      <p:sp>
        <p:nvSpPr>
          <p:cNvPr id="343" name="Google Shape;343;p51"/>
          <p:cNvSpPr txBox="1"/>
          <p:nvPr/>
        </p:nvSpPr>
        <p:spPr>
          <a:xfrm>
            <a:off x="2478325" y="1584475"/>
            <a:ext cx="1524000" cy="307800"/>
          </a:xfrm>
          <a:prstGeom prst="rect">
            <a:avLst/>
          </a:prstGeom>
          <a:solidFill>
            <a:srgbClr val="FF00FF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b="1">
                <a:solidFill>
                  <a:schemeClr val="lt1"/>
                </a:solidFill>
              </a:rPr>
              <a:t>  </a:t>
            </a:r>
            <a:r>
              <a:rPr lang="en-US" b="1">
                <a:solidFill>
                  <a:schemeClr val="dk1"/>
                </a:solidFill>
              </a:rPr>
              <a:t>MONTERONI</a:t>
            </a:r>
            <a:endParaRPr sz="1400" b="1" i="0" u="none" strike="noStrike" cap="none">
              <a:solidFill>
                <a:schemeClr val="dk1"/>
              </a:solidFill>
            </a:endParaRPr>
          </a:p>
        </p:txBody>
      </p:sp>
      <p:sp>
        <p:nvSpPr>
          <p:cNvPr id="344" name="Google Shape;344;p51"/>
          <p:cNvSpPr txBox="1"/>
          <p:nvPr/>
        </p:nvSpPr>
        <p:spPr>
          <a:xfrm>
            <a:off x="6553200" y="1584475"/>
            <a:ext cx="1524000" cy="307800"/>
          </a:xfrm>
          <a:prstGeom prst="rect">
            <a:avLst/>
          </a:prstGeom>
          <a:solidFill>
            <a:srgbClr val="FF00FF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b="1">
                <a:solidFill>
                  <a:schemeClr val="lt1"/>
                </a:solidFill>
              </a:rPr>
              <a:t>  </a:t>
            </a:r>
            <a:r>
              <a:rPr lang="en-US" b="1">
                <a:solidFill>
                  <a:schemeClr val="dk1"/>
                </a:solidFill>
              </a:rPr>
              <a:t>ARNESANO</a:t>
            </a:r>
            <a:endParaRPr sz="1400" b="1" i="0" u="none" strike="noStrike" cap="none">
              <a:solidFill>
                <a:schemeClr val="dk1"/>
              </a:solidFill>
            </a:endParaRPr>
          </a:p>
        </p:txBody>
      </p:sp>
      <p:pic>
        <p:nvPicPr>
          <p:cNvPr id="345" name="Google Shape;345;p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30350" y="2059125"/>
            <a:ext cx="2741648" cy="2225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6" name="Google Shape;346;p5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818950" y="4223975"/>
            <a:ext cx="2764451" cy="2132374"/>
          </a:xfrm>
          <a:prstGeom prst="rect">
            <a:avLst/>
          </a:prstGeom>
          <a:noFill/>
          <a:ln>
            <a:noFill/>
          </a:ln>
        </p:spPr>
      </p:pic>
      <p:pic>
        <p:nvPicPr>
          <p:cNvPr id="347" name="Google Shape;347;p5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794975" y="2091600"/>
            <a:ext cx="2939825" cy="2055626"/>
          </a:xfrm>
          <a:prstGeom prst="rect">
            <a:avLst/>
          </a:prstGeom>
          <a:noFill/>
          <a:ln>
            <a:noFill/>
          </a:ln>
        </p:spPr>
      </p:pic>
      <p:pic>
        <p:nvPicPr>
          <p:cNvPr id="348" name="Google Shape;348;p5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794975" y="4223975"/>
            <a:ext cx="2939825" cy="2225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9" name="Google Shape;349;p51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57200" y="1584463"/>
            <a:ext cx="1098700" cy="987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50" name="Google Shape;350;p51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2062025" y="6526375"/>
            <a:ext cx="4761225" cy="196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g1202b41f1f1_1_2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rgbClr val="FEE7D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1800" b="1">
                <a:latin typeface="Arial"/>
                <a:ea typeface="Arial"/>
                <a:cs typeface="Arial"/>
                <a:sym typeface="Arial"/>
              </a:rPr>
              <a:t> MONITORAGGIO COMPETENZE CHIAVE </a:t>
            </a:r>
            <a:endParaRPr sz="1800" b="1"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2000" b="1" u="sng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Comunicazione nelle lingue straniere</a:t>
            </a:r>
            <a:r>
              <a:rPr lang="en-US" sz="1800" b="1"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1800" b="1">
                <a:latin typeface="Arial"/>
                <a:ea typeface="Arial"/>
                <a:cs typeface="Arial"/>
                <a:sym typeface="Arial"/>
              </a:rPr>
            </a:br>
            <a:r>
              <a:rPr lang="en-US" sz="1800" b="1">
                <a:latin typeface="Arial"/>
                <a:ea typeface="Arial"/>
                <a:cs typeface="Arial"/>
                <a:sym typeface="Arial"/>
              </a:rPr>
              <a:t>CLASSE 5 A-B</a:t>
            </a:r>
            <a:br>
              <a:rPr lang="en-US" sz="1800" b="1">
                <a:latin typeface="Arial"/>
                <a:ea typeface="Arial"/>
                <a:cs typeface="Arial"/>
                <a:sym typeface="Arial"/>
              </a:rPr>
            </a:br>
            <a:r>
              <a:rPr lang="en-US" sz="1800" b="1">
                <a:latin typeface="Arial"/>
                <a:ea typeface="Arial"/>
                <a:cs typeface="Arial"/>
                <a:sym typeface="Arial"/>
              </a:rPr>
              <a:t>SCUOLA PRIMARIA  MONTERONI - ARNESANO</a:t>
            </a:r>
            <a:endParaRPr/>
          </a:p>
        </p:txBody>
      </p:sp>
      <p:sp>
        <p:nvSpPr>
          <p:cNvPr id="356" name="Google Shape;356;g1202b41f1f1_1_2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/>
              <a:t>15</a:t>
            </a:fld>
            <a:endParaRPr/>
          </a:p>
        </p:txBody>
      </p:sp>
      <p:sp>
        <p:nvSpPr>
          <p:cNvPr id="357" name="Google Shape;357;g1202b41f1f1_1_25"/>
          <p:cNvSpPr txBox="1"/>
          <p:nvPr/>
        </p:nvSpPr>
        <p:spPr>
          <a:xfrm>
            <a:off x="535950" y="2715750"/>
            <a:ext cx="1270800" cy="307800"/>
          </a:xfrm>
          <a:prstGeom prst="rect">
            <a:avLst/>
          </a:prstGeom>
          <a:solidFill>
            <a:srgbClr val="FF00FF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</a:t>
            </a:r>
            <a:r>
              <a:rPr lang="en-US" sz="1400" b="1" i="0" u="none" strike="noStrike" cap="none">
                <a:solidFill>
                  <a:srgbClr val="000000"/>
                </a:solidFill>
              </a:rPr>
              <a:t>lasse 5^ A</a:t>
            </a:r>
            <a:endParaRPr sz="1400" b="1" i="0" u="none" strike="noStrike" cap="none">
              <a:solidFill>
                <a:srgbClr val="000000"/>
              </a:solidFill>
            </a:endParaRPr>
          </a:p>
        </p:txBody>
      </p:sp>
      <p:sp>
        <p:nvSpPr>
          <p:cNvPr id="358" name="Google Shape;358;g1202b41f1f1_1_25"/>
          <p:cNvSpPr txBox="1"/>
          <p:nvPr/>
        </p:nvSpPr>
        <p:spPr>
          <a:xfrm>
            <a:off x="505950" y="4938450"/>
            <a:ext cx="1330800" cy="307800"/>
          </a:xfrm>
          <a:prstGeom prst="rect">
            <a:avLst/>
          </a:prstGeom>
          <a:solidFill>
            <a:srgbClr val="FF00FF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b="1"/>
              <a:t>Classe 5^ B</a:t>
            </a:r>
            <a:endParaRPr b="1"/>
          </a:p>
        </p:txBody>
      </p:sp>
      <p:sp>
        <p:nvSpPr>
          <p:cNvPr id="359" name="Google Shape;359;g1202b41f1f1_1_25"/>
          <p:cNvSpPr txBox="1"/>
          <p:nvPr/>
        </p:nvSpPr>
        <p:spPr>
          <a:xfrm>
            <a:off x="0" y="0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595959"/>
              </a:solidFill>
            </a:endParaRPr>
          </a:p>
        </p:txBody>
      </p:sp>
      <p:sp>
        <p:nvSpPr>
          <p:cNvPr id="360" name="Google Shape;360;g1202b41f1f1_1_25"/>
          <p:cNvSpPr txBox="1"/>
          <p:nvPr/>
        </p:nvSpPr>
        <p:spPr>
          <a:xfrm>
            <a:off x="2478325" y="1584475"/>
            <a:ext cx="1524000" cy="307800"/>
          </a:xfrm>
          <a:prstGeom prst="rect">
            <a:avLst/>
          </a:prstGeom>
          <a:solidFill>
            <a:srgbClr val="FF00FF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b="1">
                <a:solidFill>
                  <a:schemeClr val="dk1"/>
                </a:solidFill>
              </a:rPr>
              <a:t>  MONTERONI</a:t>
            </a:r>
            <a:endParaRPr sz="1400" b="1" i="0" u="none" strike="noStrike" cap="none">
              <a:solidFill>
                <a:schemeClr val="dk1"/>
              </a:solidFill>
            </a:endParaRPr>
          </a:p>
        </p:txBody>
      </p:sp>
      <p:sp>
        <p:nvSpPr>
          <p:cNvPr id="361" name="Google Shape;361;g1202b41f1f1_1_25"/>
          <p:cNvSpPr txBox="1"/>
          <p:nvPr/>
        </p:nvSpPr>
        <p:spPr>
          <a:xfrm>
            <a:off x="6553200" y="1584475"/>
            <a:ext cx="1524000" cy="307800"/>
          </a:xfrm>
          <a:prstGeom prst="rect">
            <a:avLst/>
          </a:prstGeom>
          <a:solidFill>
            <a:srgbClr val="FF00FF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b="1"/>
              <a:t>   ARNESANO</a:t>
            </a:r>
            <a:endParaRPr sz="1400" b="1" i="0" u="none" strike="noStrike" cap="none">
              <a:solidFill>
                <a:srgbClr val="000000"/>
              </a:solidFill>
            </a:endParaRPr>
          </a:p>
        </p:txBody>
      </p:sp>
      <p:pic>
        <p:nvPicPr>
          <p:cNvPr id="362" name="Google Shape;362;g1202b41f1f1_1_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62025" y="2044675"/>
            <a:ext cx="2509975" cy="2033051"/>
          </a:xfrm>
          <a:prstGeom prst="rect">
            <a:avLst/>
          </a:prstGeom>
          <a:noFill/>
          <a:ln>
            <a:noFill/>
          </a:ln>
        </p:spPr>
      </p:pic>
      <p:pic>
        <p:nvPicPr>
          <p:cNvPr id="363" name="Google Shape;363;g1202b41f1f1_1_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062025" y="4077725"/>
            <a:ext cx="2509974" cy="2220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4" name="Google Shape;364;g1202b41f1f1_1_2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825450" y="2044675"/>
            <a:ext cx="2747048" cy="2033051"/>
          </a:xfrm>
          <a:prstGeom prst="rect">
            <a:avLst/>
          </a:prstGeom>
          <a:noFill/>
          <a:ln>
            <a:noFill/>
          </a:ln>
        </p:spPr>
      </p:pic>
      <p:pic>
        <p:nvPicPr>
          <p:cNvPr id="365" name="Google Shape;365;g1202b41f1f1_1_2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711150" y="4077725"/>
            <a:ext cx="2861350" cy="2220600"/>
          </a:xfrm>
          <a:prstGeom prst="rect">
            <a:avLst/>
          </a:prstGeom>
          <a:noFill/>
          <a:ln>
            <a:noFill/>
          </a:ln>
        </p:spPr>
      </p:pic>
      <p:sp>
        <p:nvSpPr>
          <p:cNvPr id="366" name="Google Shape;366;g1202b41f1f1_1_25"/>
          <p:cNvSpPr txBox="1"/>
          <p:nvPr/>
        </p:nvSpPr>
        <p:spPr>
          <a:xfrm>
            <a:off x="254850" y="1807175"/>
            <a:ext cx="13671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67" name="Google Shape;367;g1202b41f1f1_1_25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212625" y="6356350"/>
            <a:ext cx="5919675" cy="200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g1202b41f1f1_1_4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rgbClr val="FEE7D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1800" b="1">
                <a:latin typeface="Arial"/>
                <a:ea typeface="Arial"/>
                <a:cs typeface="Arial"/>
                <a:sym typeface="Arial"/>
              </a:rPr>
              <a:t> MONITORAGGIO COMPETENZE CHIAVE </a:t>
            </a:r>
            <a:endParaRPr sz="1800" b="1"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1800" b="1" u="sng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Competenza matematica e competenze di base in scienza e tecnologia</a:t>
            </a:r>
            <a:r>
              <a:rPr lang="en-US" sz="1800" b="1"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1800" b="1">
                <a:latin typeface="Arial"/>
                <a:ea typeface="Arial"/>
                <a:cs typeface="Arial"/>
                <a:sym typeface="Arial"/>
              </a:rPr>
            </a:br>
            <a:r>
              <a:rPr lang="en-US" sz="1800" b="1">
                <a:latin typeface="Arial"/>
                <a:ea typeface="Arial"/>
                <a:cs typeface="Arial"/>
                <a:sym typeface="Arial"/>
              </a:rPr>
              <a:t>Classe 5 A-B</a:t>
            </a:r>
            <a:br>
              <a:rPr lang="en-US" sz="1800" b="1">
                <a:latin typeface="Arial"/>
                <a:ea typeface="Arial"/>
                <a:cs typeface="Arial"/>
                <a:sym typeface="Arial"/>
              </a:rPr>
            </a:br>
            <a:r>
              <a:rPr lang="en-US" sz="1800" b="1">
                <a:latin typeface="Arial"/>
                <a:ea typeface="Arial"/>
                <a:cs typeface="Arial"/>
                <a:sym typeface="Arial"/>
              </a:rPr>
              <a:t>SCUOLA PRIMARIA  MONTERONI - ARNESANO</a:t>
            </a:r>
            <a:endParaRPr/>
          </a:p>
        </p:txBody>
      </p:sp>
      <p:sp>
        <p:nvSpPr>
          <p:cNvPr id="373" name="Google Shape;373;g1202b41f1f1_1_4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/>
              <a:t>16</a:t>
            </a:fld>
            <a:endParaRPr/>
          </a:p>
        </p:txBody>
      </p:sp>
      <p:sp>
        <p:nvSpPr>
          <p:cNvPr id="374" name="Google Shape;374;g1202b41f1f1_1_43"/>
          <p:cNvSpPr txBox="1"/>
          <p:nvPr/>
        </p:nvSpPr>
        <p:spPr>
          <a:xfrm>
            <a:off x="457200" y="2750500"/>
            <a:ext cx="1270800" cy="307800"/>
          </a:xfrm>
          <a:prstGeom prst="rect">
            <a:avLst/>
          </a:prstGeom>
          <a:solidFill>
            <a:srgbClr val="FF00FF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1" i="0" u="none" strike="noStrike" cap="none">
                <a:solidFill>
                  <a:srgbClr val="000000"/>
                </a:solidFill>
              </a:rPr>
              <a:t>Classe 5^ A</a:t>
            </a:r>
            <a:endParaRPr sz="1400" b="1" i="0" u="none" strike="noStrike" cap="none">
              <a:solidFill>
                <a:srgbClr val="000000"/>
              </a:solidFill>
            </a:endParaRPr>
          </a:p>
        </p:txBody>
      </p:sp>
      <p:sp>
        <p:nvSpPr>
          <p:cNvPr id="375" name="Google Shape;375;g1202b41f1f1_1_43"/>
          <p:cNvSpPr txBox="1"/>
          <p:nvPr/>
        </p:nvSpPr>
        <p:spPr>
          <a:xfrm>
            <a:off x="427200" y="4811025"/>
            <a:ext cx="1330800" cy="307800"/>
          </a:xfrm>
          <a:prstGeom prst="rect">
            <a:avLst/>
          </a:prstGeom>
          <a:solidFill>
            <a:srgbClr val="FF00FF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1" i="0" u="none" strike="noStrike" cap="none">
                <a:solidFill>
                  <a:srgbClr val="000000"/>
                </a:solidFill>
              </a:rPr>
              <a:t>Classe 5^ B</a:t>
            </a:r>
            <a:endParaRPr sz="1400" b="1" i="0" u="none" strike="noStrike" cap="none">
              <a:solidFill>
                <a:srgbClr val="000000"/>
              </a:solidFill>
            </a:endParaRPr>
          </a:p>
        </p:txBody>
      </p:sp>
      <p:sp>
        <p:nvSpPr>
          <p:cNvPr id="376" name="Google Shape;376;g1202b41f1f1_1_43"/>
          <p:cNvSpPr txBox="1"/>
          <p:nvPr/>
        </p:nvSpPr>
        <p:spPr>
          <a:xfrm>
            <a:off x="0" y="0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595959"/>
              </a:solidFill>
            </a:endParaRPr>
          </a:p>
        </p:txBody>
      </p:sp>
      <p:sp>
        <p:nvSpPr>
          <p:cNvPr id="377" name="Google Shape;377;g1202b41f1f1_1_43"/>
          <p:cNvSpPr txBox="1"/>
          <p:nvPr/>
        </p:nvSpPr>
        <p:spPr>
          <a:xfrm>
            <a:off x="2478325" y="1584475"/>
            <a:ext cx="1524000" cy="307800"/>
          </a:xfrm>
          <a:prstGeom prst="rect">
            <a:avLst/>
          </a:prstGeom>
          <a:solidFill>
            <a:srgbClr val="FF00FF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b="1"/>
              <a:t>  MONTERONI</a:t>
            </a:r>
            <a:endParaRPr sz="1400" b="1" i="0" u="none" strike="noStrike" cap="none">
              <a:solidFill>
                <a:srgbClr val="000000"/>
              </a:solidFill>
            </a:endParaRPr>
          </a:p>
        </p:txBody>
      </p:sp>
      <p:sp>
        <p:nvSpPr>
          <p:cNvPr id="378" name="Google Shape;378;g1202b41f1f1_1_43"/>
          <p:cNvSpPr txBox="1"/>
          <p:nvPr/>
        </p:nvSpPr>
        <p:spPr>
          <a:xfrm>
            <a:off x="6553200" y="1584475"/>
            <a:ext cx="1524000" cy="307800"/>
          </a:xfrm>
          <a:prstGeom prst="rect">
            <a:avLst/>
          </a:prstGeom>
          <a:solidFill>
            <a:srgbClr val="FF00FF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b="1"/>
              <a:t>  ARNESANO</a:t>
            </a:r>
            <a:endParaRPr sz="1400" b="1" i="0" u="none" strike="noStrike" cap="none">
              <a:solidFill>
                <a:srgbClr val="000000"/>
              </a:solidFill>
            </a:endParaRPr>
          </a:p>
        </p:txBody>
      </p:sp>
      <p:pic>
        <p:nvPicPr>
          <p:cNvPr id="379" name="Google Shape;379;g1202b41f1f1_1_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46200" y="2044675"/>
            <a:ext cx="2625802" cy="2015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80" name="Google Shape;380;g1202b41f1f1_1_4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825900" y="4131250"/>
            <a:ext cx="2828848" cy="2086576"/>
          </a:xfrm>
          <a:prstGeom prst="rect">
            <a:avLst/>
          </a:prstGeom>
          <a:noFill/>
          <a:ln>
            <a:noFill/>
          </a:ln>
        </p:spPr>
      </p:pic>
      <p:pic>
        <p:nvPicPr>
          <p:cNvPr id="381" name="Google Shape;381;g1202b41f1f1_1_4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766825" y="2044675"/>
            <a:ext cx="2828848" cy="1917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2" name="Google Shape;382;g1202b41f1f1_1_4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766825" y="4060400"/>
            <a:ext cx="2724577" cy="2157424"/>
          </a:xfrm>
          <a:prstGeom prst="rect">
            <a:avLst/>
          </a:prstGeom>
          <a:noFill/>
          <a:ln>
            <a:noFill/>
          </a:ln>
        </p:spPr>
      </p:pic>
      <p:pic>
        <p:nvPicPr>
          <p:cNvPr id="383" name="Google Shape;383;g1202b41f1f1_1_4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803450" y="6265975"/>
            <a:ext cx="4309400" cy="200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g1202b41f1f1_1_6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rgbClr val="FEE7D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1800" b="1">
                <a:latin typeface="Arial"/>
                <a:ea typeface="Arial"/>
                <a:cs typeface="Arial"/>
                <a:sym typeface="Arial"/>
              </a:rPr>
              <a:t> MONITORAGGIO COMPETENZE CHIAVE </a:t>
            </a:r>
            <a:endParaRPr sz="1800" b="1"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2000" b="1" u="sng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Competenze digitali</a:t>
            </a:r>
            <a:endParaRPr sz="2000" b="1" u="sng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1800" b="1">
                <a:latin typeface="Arial"/>
                <a:ea typeface="Arial"/>
                <a:cs typeface="Arial"/>
                <a:sym typeface="Arial"/>
              </a:rPr>
              <a:t>Classe 5 A-B</a:t>
            </a:r>
            <a:br>
              <a:rPr lang="en-US" sz="1800" b="1">
                <a:latin typeface="Arial"/>
                <a:ea typeface="Arial"/>
                <a:cs typeface="Arial"/>
                <a:sym typeface="Arial"/>
              </a:rPr>
            </a:br>
            <a:r>
              <a:rPr lang="en-US" sz="1800" b="1">
                <a:latin typeface="Arial"/>
                <a:ea typeface="Arial"/>
                <a:cs typeface="Arial"/>
                <a:sym typeface="Arial"/>
              </a:rPr>
              <a:t>SCUOLA PRIMARIA  MONTERONI - ARNESANO</a:t>
            </a:r>
            <a:endParaRPr/>
          </a:p>
        </p:txBody>
      </p:sp>
      <p:sp>
        <p:nvSpPr>
          <p:cNvPr id="389" name="Google Shape;389;g1202b41f1f1_1_6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/>
              <a:t>17</a:t>
            </a:fld>
            <a:endParaRPr/>
          </a:p>
        </p:txBody>
      </p:sp>
      <p:sp>
        <p:nvSpPr>
          <p:cNvPr id="390" name="Google Shape;390;g1202b41f1f1_1_61"/>
          <p:cNvSpPr txBox="1"/>
          <p:nvPr/>
        </p:nvSpPr>
        <p:spPr>
          <a:xfrm>
            <a:off x="547525" y="2611475"/>
            <a:ext cx="1270800" cy="307800"/>
          </a:xfrm>
          <a:prstGeom prst="rect">
            <a:avLst/>
          </a:prstGeom>
          <a:solidFill>
            <a:srgbClr val="FF00FF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1" i="0" u="none" strike="noStrike" cap="none">
                <a:solidFill>
                  <a:srgbClr val="000000"/>
                </a:solidFill>
              </a:rPr>
              <a:t>Classe 5^ A</a:t>
            </a:r>
            <a:endParaRPr sz="1400" b="1" i="0" u="none" strike="noStrike" cap="none">
              <a:solidFill>
                <a:srgbClr val="000000"/>
              </a:solidFill>
            </a:endParaRPr>
          </a:p>
        </p:txBody>
      </p:sp>
      <p:sp>
        <p:nvSpPr>
          <p:cNvPr id="391" name="Google Shape;391;g1202b41f1f1_1_61"/>
          <p:cNvSpPr txBox="1"/>
          <p:nvPr/>
        </p:nvSpPr>
        <p:spPr>
          <a:xfrm>
            <a:off x="457200" y="5054300"/>
            <a:ext cx="1270800" cy="307800"/>
          </a:xfrm>
          <a:prstGeom prst="rect">
            <a:avLst/>
          </a:prstGeom>
          <a:solidFill>
            <a:srgbClr val="FF00FF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1" i="0" u="none" strike="noStrike" cap="none">
                <a:solidFill>
                  <a:srgbClr val="000000"/>
                </a:solidFill>
              </a:rPr>
              <a:t>Classe 5^ B</a:t>
            </a:r>
            <a:endParaRPr sz="1400" b="1" i="0" u="none" strike="noStrike" cap="none">
              <a:solidFill>
                <a:srgbClr val="000000"/>
              </a:solidFill>
            </a:endParaRPr>
          </a:p>
        </p:txBody>
      </p:sp>
      <p:sp>
        <p:nvSpPr>
          <p:cNvPr id="392" name="Google Shape;392;g1202b41f1f1_1_61"/>
          <p:cNvSpPr txBox="1"/>
          <p:nvPr/>
        </p:nvSpPr>
        <p:spPr>
          <a:xfrm>
            <a:off x="0" y="0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595959"/>
              </a:solidFill>
            </a:endParaRPr>
          </a:p>
        </p:txBody>
      </p:sp>
      <p:sp>
        <p:nvSpPr>
          <p:cNvPr id="393" name="Google Shape;393;g1202b41f1f1_1_61"/>
          <p:cNvSpPr txBox="1"/>
          <p:nvPr/>
        </p:nvSpPr>
        <p:spPr>
          <a:xfrm>
            <a:off x="2478325" y="1584475"/>
            <a:ext cx="1524000" cy="307800"/>
          </a:xfrm>
          <a:prstGeom prst="rect">
            <a:avLst/>
          </a:prstGeom>
          <a:solidFill>
            <a:srgbClr val="FF00FF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b="1"/>
              <a:t>MONTERONI</a:t>
            </a:r>
            <a:endParaRPr sz="1400" b="1" i="0" u="none" strike="noStrike" cap="none">
              <a:solidFill>
                <a:srgbClr val="000000"/>
              </a:solidFill>
            </a:endParaRPr>
          </a:p>
        </p:txBody>
      </p:sp>
      <p:sp>
        <p:nvSpPr>
          <p:cNvPr id="394" name="Google Shape;394;g1202b41f1f1_1_61"/>
          <p:cNvSpPr txBox="1"/>
          <p:nvPr/>
        </p:nvSpPr>
        <p:spPr>
          <a:xfrm>
            <a:off x="6553200" y="1584475"/>
            <a:ext cx="1524000" cy="307800"/>
          </a:xfrm>
          <a:prstGeom prst="rect">
            <a:avLst/>
          </a:prstGeom>
          <a:solidFill>
            <a:srgbClr val="FF00FF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b="1"/>
              <a:t>ARNESANO</a:t>
            </a:r>
            <a:endParaRPr sz="1400" b="1" i="0" u="none" strike="noStrike" cap="none">
              <a:solidFill>
                <a:srgbClr val="000000"/>
              </a:solidFill>
            </a:endParaRPr>
          </a:p>
        </p:txBody>
      </p:sp>
      <p:pic>
        <p:nvPicPr>
          <p:cNvPr id="395" name="Google Shape;395;g1202b41f1f1_1_6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64837" y="2059125"/>
            <a:ext cx="3150973" cy="1972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96" name="Google Shape;396;g1202b41f1f1_1_6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749250" y="4331625"/>
            <a:ext cx="3066550" cy="2024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97" name="Google Shape;397;g1202b41f1f1_1_6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535825" y="1978000"/>
            <a:ext cx="3066550" cy="2053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98" name="Google Shape;398;g1202b41f1f1_1_6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433100" y="4331625"/>
            <a:ext cx="3253698" cy="1880249"/>
          </a:xfrm>
          <a:prstGeom prst="rect">
            <a:avLst/>
          </a:prstGeom>
          <a:noFill/>
          <a:ln>
            <a:noFill/>
          </a:ln>
        </p:spPr>
      </p:pic>
      <p:pic>
        <p:nvPicPr>
          <p:cNvPr id="399" name="Google Shape;399;g1202b41f1f1_1_61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710775" y="6300225"/>
            <a:ext cx="3985050" cy="24980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Google Shape;404;g1202b41f1f1_1_7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rgbClr val="FEE7D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1800" b="1">
                <a:latin typeface="Arial"/>
                <a:ea typeface="Arial"/>
                <a:cs typeface="Arial"/>
                <a:sym typeface="Arial"/>
              </a:rPr>
              <a:t> MONITORAGGIO COMPETENZE CHIAVE </a:t>
            </a:r>
            <a:endParaRPr sz="1800" b="1"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2000" b="1" u="sng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Imparare ad imparare</a:t>
            </a:r>
            <a:endParaRPr sz="2000" b="1" u="sng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1800" b="1">
                <a:latin typeface="Arial"/>
                <a:ea typeface="Arial"/>
                <a:cs typeface="Arial"/>
                <a:sym typeface="Arial"/>
              </a:rPr>
              <a:t>Classe 5 A-B</a:t>
            </a:r>
            <a:br>
              <a:rPr lang="en-US" sz="1800" b="1">
                <a:latin typeface="Arial"/>
                <a:ea typeface="Arial"/>
                <a:cs typeface="Arial"/>
                <a:sym typeface="Arial"/>
              </a:rPr>
            </a:br>
            <a:r>
              <a:rPr lang="en-US" sz="1800" b="1">
                <a:latin typeface="Arial"/>
                <a:ea typeface="Arial"/>
                <a:cs typeface="Arial"/>
                <a:sym typeface="Arial"/>
              </a:rPr>
              <a:t>SCUOLA PRIMARIA  MONTERONI - ARNESANO</a:t>
            </a:r>
            <a:endParaRPr/>
          </a:p>
        </p:txBody>
      </p:sp>
      <p:sp>
        <p:nvSpPr>
          <p:cNvPr id="405" name="Google Shape;405;g1202b41f1f1_1_7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/>
              <a:t>18</a:t>
            </a:fld>
            <a:endParaRPr/>
          </a:p>
        </p:txBody>
      </p:sp>
      <p:sp>
        <p:nvSpPr>
          <p:cNvPr id="406" name="Google Shape;406;g1202b41f1f1_1_79"/>
          <p:cNvSpPr txBox="1"/>
          <p:nvPr/>
        </p:nvSpPr>
        <p:spPr>
          <a:xfrm>
            <a:off x="457200" y="2669400"/>
            <a:ext cx="1270800" cy="307800"/>
          </a:xfrm>
          <a:prstGeom prst="rect">
            <a:avLst/>
          </a:prstGeom>
          <a:solidFill>
            <a:srgbClr val="FF00FF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1" i="0" u="none" strike="noStrike" cap="none">
                <a:solidFill>
                  <a:srgbClr val="000000"/>
                </a:solidFill>
              </a:rPr>
              <a:t>Classe 5^ A</a:t>
            </a:r>
            <a:endParaRPr sz="1400" b="1" i="0" u="none" strike="noStrike" cap="none">
              <a:solidFill>
                <a:srgbClr val="000000"/>
              </a:solidFill>
            </a:endParaRPr>
          </a:p>
        </p:txBody>
      </p:sp>
      <p:sp>
        <p:nvSpPr>
          <p:cNvPr id="407" name="Google Shape;407;g1202b41f1f1_1_79"/>
          <p:cNvSpPr txBox="1"/>
          <p:nvPr/>
        </p:nvSpPr>
        <p:spPr>
          <a:xfrm>
            <a:off x="457200" y="4868950"/>
            <a:ext cx="1270800" cy="307800"/>
          </a:xfrm>
          <a:prstGeom prst="rect">
            <a:avLst/>
          </a:prstGeom>
          <a:solidFill>
            <a:srgbClr val="FF00FF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1" i="0" u="none" strike="noStrike" cap="none">
                <a:solidFill>
                  <a:srgbClr val="000000"/>
                </a:solidFill>
              </a:rPr>
              <a:t>Classe 5^ B</a:t>
            </a:r>
            <a:endParaRPr sz="1400" b="1" i="0" u="none" strike="noStrike" cap="none">
              <a:solidFill>
                <a:srgbClr val="000000"/>
              </a:solidFill>
            </a:endParaRPr>
          </a:p>
        </p:txBody>
      </p:sp>
      <p:sp>
        <p:nvSpPr>
          <p:cNvPr id="408" name="Google Shape;408;g1202b41f1f1_1_79"/>
          <p:cNvSpPr txBox="1"/>
          <p:nvPr/>
        </p:nvSpPr>
        <p:spPr>
          <a:xfrm>
            <a:off x="0" y="0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595959"/>
              </a:solidFill>
            </a:endParaRPr>
          </a:p>
        </p:txBody>
      </p:sp>
      <p:sp>
        <p:nvSpPr>
          <p:cNvPr id="409" name="Google Shape;409;g1202b41f1f1_1_79"/>
          <p:cNvSpPr txBox="1"/>
          <p:nvPr/>
        </p:nvSpPr>
        <p:spPr>
          <a:xfrm>
            <a:off x="2478325" y="1584475"/>
            <a:ext cx="1524000" cy="307800"/>
          </a:xfrm>
          <a:prstGeom prst="rect">
            <a:avLst/>
          </a:prstGeom>
          <a:solidFill>
            <a:srgbClr val="FF00FF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b="1"/>
              <a:t>MONTERONI</a:t>
            </a:r>
            <a:endParaRPr sz="1400" b="1" i="0" u="none" strike="noStrike" cap="none">
              <a:solidFill>
                <a:srgbClr val="000000"/>
              </a:solidFill>
            </a:endParaRPr>
          </a:p>
        </p:txBody>
      </p:sp>
      <p:sp>
        <p:nvSpPr>
          <p:cNvPr id="410" name="Google Shape;410;g1202b41f1f1_1_79"/>
          <p:cNvSpPr txBox="1"/>
          <p:nvPr/>
        </p:nvSpPr>
        <p:spPr>
          <a:xfrm>
            <a:off x="6553200" y="1584475"/>
            <a:ext cx="1524000" cy="307800"/>
          </a:xfrm>
          <a:prstGeom prst="rect">
            <a:avLst/>
          </a:prstGeom>
          <a:solidFill>
            <a:srgbClr val="FF00FF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b="1"/>
              <a:t>ARNESANO</a:t>
            </a:r>
            <a:endParaRPr sz="1400" b="1" i="0" u="none" strike="noStrike" cap="none">
              <a:solidFill>
                <a:srgbClr val="000000"/>
              </a:solidFill>
            </a:endParaRPr>
          </a:p>
        </p:txBody>
      </p:sp>
      <p:pic>
        <p:nvPicPr>
          <p:cNvPr id="411" name="Google Shape;411;g1202b41f1f1_1_7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53525" y="2131375"/>
            <a:ext cx="2884526" cy="198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12" name="Google Shape;412;g1202b41f1f1_1_7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740325" y="4158825"/>
            <a:ext cx="2999998" cy="2157299"/>
          </a:xfrm>
          <a:prstGeom prst="rect">
            <a:avLst/>
          </a:prstGeom>
          <a:noFill/>
          <a:ln>
            <a:noFill/>
          </a:ln>
        </p:spPr>
      </p:pic>
      <p:pic>
        <p:nvPicPr>
          <p:cNvPr id="413" name="Google Shape;413;g1202b41f1f1_1_7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699550" y="2044675"/>
            <a:ext cx="2884527" cy="2177851"/>
          </a:xfrm>
          <a:prstGeom prst="rect">
            <a:avLst/>
          </a:prstGeom>
          <a:noFill/>
          <a:ln>
            <a:noFill/>
          </a:ln>
        </p:spPr>
      </p:pic>
      <p:pic>
        <p:nvPicPr>
          <p:cNvPr id="414" name="Google Shape;414;g1202b41f1f1_1_7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537400" y="4222525"/>
            <a:ext cx="3000002" cy="2190924"/>
          </a:xfrm>
          <a:prstGeom prst="rect">
            <a:avLst/>
          </a:prstGeom>
          <a:noFill/>
          <a:ln>
            <a:noFill/>
          </a:ln>
        </p:spPr>
      </p:pic>
      <p:pic>
        <p:nvPicPr>
          <p:cNvPr id="415" name="Google Shape;415;g1202b41f1f1_1_79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561950" y="6316125"/>
            <a:ext cx="4064350" cy="307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g1202b41f1f1_1_9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rgbClr val="FEE7D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1800" b="1">
                <a:latin typeface="Arial"/>
                <a:ea typeface="Arial"/>
                <a:cs typeface="Arial"/>
                <a:sym typeface="Arial"/>
              </a:rPr>
              <a:t> MONITORAGGIO COMPETENZE CHIAVE </a:t>
            </a:r>
            <a:endParaRPr sz="1800" b="1"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2000" b="1" u="sng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Competenze sociali e civiche</a:t>
            </a:r>
            <a:endParaRPr sz="2000" b="1" u="sng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1800" b="1">
                <a:latin typeface="Arial"/>
                <a:ea typeface="Arial"/>
                <a:cs typeface="Arial"/>
                <a:sym typeface="Arial"/>
              </a:rPr>
              <a:t>Classe 5 A-B</a:t>
            </a:r>
            <a:br>
              <a:rPr lang="en-US" sz="1800" b="1">
                <a:latin typeface="Arial"/>
                <a:ea typeface="Arial"/>
                <a:cs typeface="Arial"/>
                <a:sym typeface="Arial"/>
              </a:rPr>
            </a:br>
            <a:r>
              <a:rPr lang="en-US" sz="1800" b="1">
                <a:latin typeface="Arial"/>
                <a:ea typeface="Arial"/>
                <a:cs typeface="Arial"/>
                <a:sym typeface="Arial"/>
              </a:rPr>
              <a:t>SCUOLA PRIMARIA  MONTERONI - ARNESANO</a:t>
            </a:r>
            <a:endParaRPr/>
          </a:p>
        </p:txBody>
      </p:sp>
      <p:sp>
        <p:nvSpPr>
          <p:cNvPr id="421" name="Google Shape;421;g1202b41f1f1_1_9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/>
              <a:t>19</a:t>
            </a:fld>
            <a:endParaRPr/>
          </a:p>
        </p:txBody>
      </p:sp>
      <p:sp>
        <p:nvSpPr>
          <p:cNvPr id="422" name="Google Shape;422;g1202b41f1f1_1_97"/>
          <p:cNvSpPr txBox="1"/>
          <p:nvPr/>
        </p:nvSpPr>
        <p:spPr>
          <a:xfrm>
            <a:off x="547525" y="2565125"/>
            <a:ext cx="1270800" cy="307800"/>
          </a:xfrm>
          <a:prstGeom prst="rect">
            <a:avLst/>
          </a:prstGeom>
          <a:solidFill>
            <a:srgbClr val="FF00FF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1" i="0" u="none" strike="noStrike" cap="none">
                <a:solidFill>
                  <a:srgbClr val="000000"/>
                </a:solidFill>
              </a:rPr>
              <a:t>Classe 5^ A</a:t>
            </a:r>
            <a:endParaRPr sz="1400" b="1" i="0" u="none" strike="noStrike" cap="none">
              <a:solidFill>
                <a:srgbClr val="000000"/>
              </a:solidFill>
            </a:endParaRPr>
          </a:p>
        </p:txBody>
      </p:sp>
      <p:sp>
        <p:nvSpPr>
          <p:cNvPr id="423" name="Google Shape;423;g1202b41f1f1_1_97"/>
          <p:cNvSpPr txBox="1"/>
          <p:nvPr/>
        </p:nvSpPr>
        <p:spPr>
          <a:xfrm>
            <a:off x="457200" y="5089050"/>
            <a:ext cx="1317600" cy="307800"/>
          </a:xfrm>
          <a:prstGeom prst="rect">
            <a:avLst/>
          </a:prstGeom>
          <a:solidFill>
            <a:srgbClr val="FF00FF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1" i="0" u="none" strike="noStrike" cap="none">
                <a:solidFill>
                  <a:srgbClr val="000000"/>
                </a:solidFill>
              </a:rPr>
              <a:t>Classe 5^ B</a:t>
            </a:r>
            <a:endParaRPr sz="1400" b="1" i="0" u="none" strike="noStrike" cap="none">
              <a:solidFill>
                <a:srgbClr val="000000"/>
              </a:solidFill>
            </a:endParaRPr>
          </a:p>
        </p:txBody>
      </p:sp>
      <p:sp>
        <p:nvSpPr>
          <p:cNvPr id="424" name="Google Shape;424;g1202b41f1f1_1_97"/>
          <p:cNvSpPr txBox="1"/>
          <p:nvPr/>
        </p:nvSpPr>
        <p:spPr>
          <a:xfrm>
            <a:off x="0" y="0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595959"/>
              </a:solidFill>
            </a:endParaRPr>
          </a:p>
        </p:txBody>
      </p:sp>
      <p:sp>
        <p:nvSpPr>
          <p:cNvPr id="425" name="Google Shape;425;g1202b41f1f1_1_97"/>
          <p:cNvSpPr txBox="1"/>
          <p:nvPr/>
        </p:nvSpPr>
        <p:spPr>
          <a:xfrm>
            <a:off x="2478325" y="1584475"/>
            <a:ext cx="1524000" cy="307800"/>
          </a:xfrm>
          <a:prstGeom prst="rect">
            <a:avLst/>
          </a:prstGeom>
          <a:solidFill>
            <a:srgbClr val="FF00FF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b="1"/>
              <a:t>MONTERONI</a:t>
            </a:r>
            <a:endParaRPr sz="1400" b="1" i="0" u="none" strike="noStrike" cap="none">
              <a:solidFill>
                <a:srgbClr val="000000"/>
              </a:solidFill>
            </a:endParaRPr>
          </a:p>
        </p:txBody>
      </p:sp>
      <p:sp>
        <p:nvSpPr>
          <p:cNvPr id="426" name="Google Shape;426;g1202b41f1f1_1_97"/>
          <p:cNvSpPr txBox="1"/>
          <p:nvPr/>
        </p:nvSpPr>
        <p:spPr>
          <a:xfrm>
            <a:off x="6553200" y="1584475"/>
            <a:ext cx="1524000" cy="307800"/>
          </a:xfrm>
          <a:prstGeom prst="rect">
            <a:avLst/>
          </a:prstGeom>
          <a:solidFill>
            <a:srgbClr val="FF00FF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b="1"/>
              <a:t>ARNESANO</a:t>
            </a:r>
            <a:endParaRPr sz="1400" b="1" i="0" u="none" strike="noStrike" cap="none">
              <a:solidFill>
                <a:srgbClr val="000000"/>
              </a:solidFill>
            </a:endParaRPr>
          </a:p>
        </p:txBody>
      </p:sp>
      <p:pic>
        <p:nvPicPr>
          <p:cNvPr id="427" name="Google Shape;427;g1202b41f1f1_1_9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62450" y="1975700"/>
            <a:ext cx="2896101" cy="2310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28" name="Google Shape;428;g1202b41f1f1_1_9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962450" y="4377025"/>
            <a:ext cx="2792001" cy="2090326"/>
          </a:xfrm>
          <a:prstGeom prst="rect">
            <a:avLst/>
          </a:prstGeom>
          <a:noFill/>
          <a:ln>
            <a:noFill/>
          </a:ln>
        </p:spPr>
      </p:pic>
      <p:pic>
        <p:nvPicPr>
          <p:cNvPr id="429" name="Google Shape;429;g1202b41f1f1_1_9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711150" y="2044675"/>
            <a:ext cx="2896098" cy="2241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30" name="Google Shape;430;g1202b41f1f1_1_9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659200" y="4286250"/>
            <a:ext cx="3000002" cy="2090326"/>
          </a:xfrm>
          <a:prstGeom prst="rect">
            <a:avLst/>
          </a:prstGeom>
          <a:noFill/>
          <a:ln>
            <a:noFill/>
          </a:ln>
        </p:spPr>
      </p:pic>
      <p:pic>
        <p:nvPicPr>
          <p:cNvPr id="431" name="Google Shape;431;g1202b41f1f1_1_97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682225" y="6263625"/>
            <a:ext cx="5125700" cy="307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" name="Google Shape;594;p37"/>
          <p:cNvSpPr txBox="1">
            <a:spLocks noGrp="1"/>
          </p:cNvSpPr>
          <p:nvPr>
            <p:ph type="ctrTitle"/>
          </p:nvPr>
        </p:nvSpPr>
        <p:spPr>
          <a:xfrm>
            <a:off x="685800" y="42852"/>
            <a:ext cx="7772400" cy="62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000"/>
              <a:buFont typeface="Calibri"/>
              <a:buNone/>
            </a:pPr>
            <a:r>
              <a:rPr lang="en-US" sz="1800" b="1" i="0" u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SINTESI - AREA  1 “Gestione  del  Piano  dell’Offerta Formativa</a:t>
            </a:r>
            <a:r>
              <a:rPr lang="en-US" sz="1800" b="1">
                <a:solidFill>
                  <a:srgbClr val="FF0000"/>
                </a:solidFill>
              </a:rPr>
              <a:t>”</a:t>
            </a:r>
            <a:r>
              <a:rPr lang="en-US" sz="1800" b="1" i="0" u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1800" b="1" i="0" u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800" b="1">
                <a:solidFill>
                  <a:srgbClr val="FF0000"/>
                </a:solidFill>
              </a:rPr>
              <a:t>a.s.  </a:t>
            </a:r>
            <a:r>
              <a:rPr lang="en-US" sz="1800" b="1" i="0" u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20</a:t>
            </a:r>
            <a:r>
              <a:rPr lang="en-US" sz="1800" b="1">
                <a:solidFill>
                  <a:srgbClr val="FF0000"/>
                </a:solidFill>
              </a:rPr>
              <a:t>21</a:t>
            </a:r>
            <a:r>
              <a:rPr lang="en-US" sz="1800" b="1" i="0" u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-  202</a:t>
            </a:r>
            <a:r>
              <a:rPr lang="en-US" sz="1800" b="1">
                <a:solidFill>
                  <a:srgbClr val="FF0000"/>
                </a:solidFill>
              </a:rPr>
              <a:t>2</a:t>
            </a:r>
            <a:endParaRPr sz="4200"/>
          </a:p>
        </p:txBody>
      </p:sp>
      <p:sp>
        <p:nvSpPr>
          <p:cNvPr id="595" name="Google Shape;595;p37"/>
          <p:cNvSpPr txBox="1">
            <a:spLocks noGrp="1"/>
          </p:cNvSpPr>
          <p:nvPr>
            <p:ph type="subTitle" idx="1"/>
          </p:nvPr>
        </p:nvSpPr>
        <p:spPr>
          <a:xfrm>
            <a:off x="250825" y="706650"/>
            <a:ext cx="8640900" cy="597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just" rtl="0">
              <a:lnSpc>
                <a:spcPct val="6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lang="en-US" sz="1300" b="1" i="0" u="none" dirty="0" err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Coordinamento</a:t>
            </a:r>
            <a:r>
              <a:rPr lang="en-US" sz="1300" b="1" i="0" u="none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300" b="1" i="0" u="none" dirty="0" smtClean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e  aggiornamento </a:t>
            </a:r>
            <a:r>
              <a:rPr lang="en-US" sz="1300" b="1" i="0" u="none" dirty="0" err="1" smtClean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delle</a:t>
            </a:r>
            <a:r>
              <a:rPr lang="en-US" sz="1300" b="1" i="0" u="none" dirty="0" smtClean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300" b="1" i="0" u="none" dirty="0" err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attività</a:t>
            </a:r>
            <a:r>
              <a:rPr lang="en-US" sz="1300" b="1" i="0" u="none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del Piano</a:t>
            </a:r>
            <a:endParaRPr sz="1300" dirty="0">
              <a:solidFill>
                <a:srgbClr val="FF0000"/>
              </a:solidFill>
            </a:endParaRPr>
          </a:p>
          <a:p>
            <a:pPr marL="0" lvl="0" indent="0" algn="just" rtl="0">
              <a:spcBef>
                <a:spcPts val="22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-US" sz="1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b="0" i="0" u="none" dirty="0" err="1">
                <a:solidFill>
                  <a:schemeClr val="dk1"/>
                </a:solidFill>
                <a:sym typeface="Calibri"/>
              </a:rPr>
              <a:t>Raccordo</a:t>
            </a:r>
            <a:r>
              <a:rPr lang="en-US" sz="1200" b="0" i="0" u="none" dirty="0">
                <a:solidFill>
                  <a:schemeClr val="dk1"/>
                </a:solidFill>
                <a:sym typeface="Calibri"/>
              </a:rPr>
              <a:t> con la </a:t>
            </a:r>
            <a:r>
              <a:rPr lang="en-US" sz="1200" b="0" i="0" u="none" dirty="0" err="1">
                <a:solidFill>
                  <a:schemeClr val="dk1"/>
                </a:solidFill>
                <a:sym typeface="Calibri"/>
              </a:rPr>
              <a:t>Dirigenza</a:t>
            </a:r>
            <a:r>
              <a:rPr lang="en-US" sz="1200" b="0" i="0" u="none" dirty="0">
                <a:solidFill>
                  <a:schemeClr val="dk1"/>
                </a:solidFill>
                <a:sym typeface="Calibri"/>
              </a:rPr>
              <a:t>  per </a:t>
            </a:r>
            <a:r>
              <a:rPr lang="en-US" sz="1200" b="0" i="0" u="none" dirty="0" err="1">
                <a:solidFill>
                  <a:schemeClr val="dk1"/>
                </a:solidFill>
                <a:sym typeface="Calibri"/>
              </a:rPr>
              <a:t>ulteriore</a:t>
            </a:r>
            <a:r>
              <a:rPr lang="en-US" sz="1200" b="0" i="0" u="none" dirty="0">
                <a:solidFill>
                  <a:schemeClr val="dk1"/>
                </a:solidFill>
                <a:sym typeface="Calibri"/>
              </a:rPr>
              <a:t> </a:t>
            </a:r>
            <a:r>
              <a:rPr lang="en-US" sz="1200" b="0" i="0" u="none" dirty="0" err="1">
                <a:solidFill>
                  <a:schemeClr val="dk1"/>
                </a:solidFill>
                <a:sym typeface="Calibri"/>
              </a:rPr>
              <a:t>revisione</a:t>
            </a:r>
            <a:r>
              <a:rPr lang="en-US" sz="1200" b="0" i="0" u="none" dirty="0">
                <a:solidFill>
                  <a:schemeClr val="dk1"/>
                </a:solidFill>
                <a:sym typeface="Calibri"/>
              </a:rPr>
              <a:t> del PTOF </a:t>
            </a:r>
            <a:r>
              <a:rPr lang="en-US" sz="1200" b="0" i="0" u="none" dirty="0" err="1">
                <a:solidFill>
                  <a:schemeClr val="dk1"/>
                </a:solidFill>
                <a:sym typeface="Calibri"/>
              </a:rPr>
              <a:t>sulla</a:t>
            </a:r>
            <a:r>
              <a:rPr lang="en-US" sz="1200" b="0" i="0" u="none" dirty="0">
                <a:solidFill>
                  <a:schemeClr val="dk1"/>
                </a:solidFill>
                <a:sym typeface="Calibri"/>
              </a:rPr>
              <a:t> base </a:t>
            </a:r>
            <a:r>
              <a:rPr lang="en-US" sz="1200" b="0" i="0" u="none" dirty="0" err="1">
                <a:solidFill>
                  <a:schemeClr val="dk1"/>
                </a:solidFill>
                <a:sym typeface="Calibri"/>
              </a:rPr>
              <a:t>delle</a:t>
            </a:r>
            <a:r>
              <a:rPr lang="en-US" sz="1200" b="0" i="0" u="none" dirty="0">
                <a:solidFill>
                  <a:schemeClr val="dk1"/>
                </a:solidFill>
                <a:sym typeface="Calibri"/>
              </a:rPr>
              <a:t> </a:t>
            </a:r>
            <a:r>
              <a:rPr lang="en-US" sz="1200" b="0" i="0" u="none" dirty="0" err="1">
                <a:solidFill>
                  <a:schemeClr val="dk1"/>
                </a:solidFill>
                <a:sym typeface="Calibri"/>
              </a:rPr>
              <a:t>linee</a:t>
            </a:r>
            <a:r>
              <a:rPr lang="en-US" sz="1200" b="0" i="0" u="none" dirty="0">
                <a:solidFill>
                  <a:schemeClr val="dk1"/>
                </a:solidFill>
                <a:sym typeface="Calibri"/>
              </a:rPr>
              <a:t> </a:t>
            </a:r>
            <a:r>
              <a:rPr lang="en-US" sz="1200" b="0" i="0" u="none" dirty="0" err="1">
                <a:solidFill>
                  <a:schemeClr val="dk1"/>
                </a:solidFill>
                <a:sym typeface="Calibri"/>
              </a:rPr>
              <a:t>guida</a:t>
            </a:r>
            <a:r>
              <a:rPr lang="en-US" sz="1200" b="0" i="0" u="none" dirty="0">
                <a:solidFill>
                  <a:schemeClr val="dk1"/>
                </a:solidFill>
                <a:sym typeface="Calibri"/>
              </a:rPr>
              <a:t> formulate dal DS </a:t>
            </a:r>
            <a:endParaRPr sz="1200" dirty="0"/>
          </a:p>
          <a:p>
            <a:pPr marL="0" lvl="0" indent="0" algn="just" rtl="0">
              <a:spcBef>
                <a:spcPts val="22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-US" sz="1200" b="0" i="0" u="none" dirty="0">
                <a:solidFill>
                  <a:schemeClr val="dk1"/>
                </a:solidFill>
                <a:sym typeface="Calibri"/>
              </a:rPr>
              <a:t> Aggiornamento del POF</a:t>
            </a:r>
            <a:r>
              <a:rPr lang="en-US" sz="1200" b="1" i="0" u="none" dirty="0">
                <a:solidFill>
                  <a:srgbClr val="898989"/>
                </a:solidFill>
                <a:sym typeface="Calibri"/>
              </a:rPr>
              <a:t> </a:t>
            </a:r>
            <a:r>
              <a:rPr lang="en-US" sz="1200" b="0" i="0" u="none" dirty="0">
                <a:solidFill>
                  <a:schemeClr val="dk1"/>
                </a:solidFill>
                <a:sym typeface="Calibri"/>
              </a:rPr>
              <a:t>con </a:t>
            </a:r>
            <a:r>
              <a:rPr lang="en-US" sz="1200" b="0" i="0" u="none" dirty="0" err="1">
                <a:solidFill>
                  <a:schemeClr val="dk1"/>
                </a:solidFill>
                <a:sym typeface="Calibri"/>
              </a:rPr>
              <a:t>riferimenti</a:t>
            </a:r>
            <a:r>
              <a:rPr lang="en-US" sz="1200" b="0" i="0" u="none" dirty="0">
                <a:solidFill>
                  <a:schemeClr val="dk1"/>
                </a:solidFill>
                <a:sym typeface="Calibri"/>
              </a:rPr>
              <a:t> al </a:t>
            </a:r>
            <a:r>
              <a:rPr lang="en-US" sz="1200" b="0" i="0" u="none" dirty="0" err="1">
                <a:solidFill>
                  <a:schemeClr val="dk1"/>
                </a:solidFill>
                <a:sym typeface="Calibri"/>
              </a:rPr>
              <a:t>curricolo</a:t>
            </a:r>
            <a:r>
              <a:rPr lang="en-US" sz="1200" b="0" i="0" u="none" dirty="0">
                <a:solidFill>
                  <a:schemeClr val="dk1"/>
                </a:solidFill>
                <a:sym typeface="Calibri"/>
              </a:rPr>
              <a:t> </a:t>
            </a:r>
            <a:r>
              <a:rPr lang="en-US" sz="1200" b="0" i="0" u="none" dirty="0" err="1" smtClean="0">
                <a:solidFill>
                  <a:schemeClr val="dk1"/>
                </a:solidFill>
                <a:sym typeface="Calibri"/>
              </a:rPr>
              <a:t>verticale</a:t>
            </a:r>
            <a:r>
              <a:rPr lang="en-US" sz="1200" b="0" i="0" u="none" dirty="0" smtClean="0">
                <a:solidFill>
                  <a:schemeClr val="dk1"/>
                </a:solidFill>
                <a:sym typeface="Calibri"/>
              </a:rPr>
              <a:t>.</a:t>
            </a:r>
          </a:p>
          <a:p>
            <a:pPr marL="0" lvl="0" indent="0" algn="just" rtl="0">
              <a:spcBef>
                <a:spcPts val="22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-US" sz="1200" dirty="0" err="1" smtClean="0">
                <a:solidFill>
                  <a:schemeClr val="dk1"/>
                </a:solidFill>
              </a:rPr>
              <a:t>Modifiche</a:t>
            </a:r>
            <a:r>
              <a:rPr lang="en-US" sz="1200" b="0" i="0" u="none" dirty="0" smtClean="0">
                <a:solidFill>
                  <a:schemeClr val="dk1"/>
                </a:solidFill>
                <a:sym typeface="Calibri"/>
              </a:rPr>
              <a:t>  relative al </a:t>
            </a:r>
            <a:r>
              <a:rPr lang="en-US" sz="1200" b="0" i="0" u="none" dirty="0" err="1" smtClean="0">
                <a:solidFill>
                  <a:schemeClr val="dk1"/>
                </a:solidFill>
                <a:sym typeface="Calibri"/>
              </a:rPr>
              <a:t>calendario</a:t>
            </a:r>
            <a:r>
              <a:rPr lang="en-US" sz="1200" b="0" i="0" u="none" dirty="0" smtClean="0">
                <a:solidFill>
                  <a:schemeClr val="dk1"/>
                </a:solidFill>
                <a:sym typeface="Calibri"/>
              </a:rPr>
              <a:t>, </a:t>
            </a:r>
            <a:r>
              <a:rPr lang="en-US" sz="1200" b="0" i="0" u="none" dirty="0" err="1" smtClean="0">
                <a:solidFill>
                  <a:schemeClr val="dk1"/>
                </a:solidFill>
                <a:sym typeface="Calibri"/>
              </a:rPr>
              <a:t>all’orario</a:t>
            </a:r>
            <a:r>
              <a:rPr lang="en-US" sz="1200" b="0" i="0" u="none" dirty="0" smtClean="0">
                <a:solidFill>
                  <a:schemeClr val="dk1"/>
                </a:solidFill>
                <a:sym typeface="Calibri"/>
              </a:rPr>
              <a:t>, </a:t>
            </a:r>
            <a:r>
              <a:rPr lang="en-US" sz="1200" b="0" i="0" u="none" dirty="0" err="1" smtClean="0">
                <a:solidFill>
                  <a:schemeClr val="dk1"/>
                </a:solidFill>
                <a:sym typeface="Calibri"/>
              </a:rPr>
              <a:t>alle</a:t>
            </a:r>
            <a:r>
              <a:rPr lang="en-US" sz="1200" b="0" i="0" u="none" dirty="0" smtClean="0">
                <a:solidFill>
                  <a:schemeClr val="dk1"/>
                </a:solidFill>
                <a:sym typeface="Calibri"/>
              </a:rPr>
              <a:t> </a:t>
            </a:r>
            <a:r>
              <a:rPr lang="en-US" sz="1200" b="0" i="0" u="none" dirty="0" err="1" smtClean="0">
                <a:solidFill>
                  <a:schemeClr val="dk1"/>
                </a:solidFill>
                <a:sym typeface="Calibri"/>
              </a:rPr>
              <a:t>risorse</a:t>
            </a:r>
            <a:r>
              <a:rPr lang="en-US" sz="1200" b="0" i="0" u="none" dirty="0" smtClean="0">
                <a:solidFill>
                  <a:schemeClr val="dk1"/>
                </a:solidFill>
                <a:sym typeface="Calibri"/>
              </a:rPr>
              <a:t> </a:t>
            </a:r>
            <a:r>
              <a:rPr lang="en-US" sz="1200" b="0" i="0" u="none" dirty="0" err="1" smtClean="0">
                <a:solidFill>
                  <a:schemeClr val="dk1"/>
                </a:solidFill>
                <a:sym typeface="Calibri"/>
              </a:rPr>
              <a:t>umane</a:t>
            </a:r>
            <a:r>
              <a:rPr lang="en-US" sz="1200" b="0" i="0" u="none" dirty="0" smtClean="0">
                <a:solidFill>
                  <a:schemeClr val="dk1"/>
                </a:solidFill>
                <a:sym typeface="Calibri"/>
              </a:rPr>
              <a:t> e al </a:t>
            </a:r>
            <a:r>
              <a:rPr lang="en-US" sz="1200" b="0" i="0" u="none" dirty="0" err="1" smtClean="0">
                <a:solidFill>
                  <a:schemeClr val="dk1"/>
                </a:solidFill>
                <a:sym typeface="Calibri"/>
              </a:rPr>
              <a:t>funzionamento</a:t>
            </a:r>
            <a:r>
              <a:rPr lang="en-US" sz="1200" b="0" i="0" u="none" dirty="0" smtClean="0">
                <a:solidFill>
                  <a:schemeClr val="dk1"/>
                </a:solidFill>
                <a:sym typeface="Calibri"/>
              </a:rPr>
              <a:t> del </a:t>
            </a:r>
            <a:r>
              <a:rPr lang="en-US" sz="1200" b="0" i="0" u="none" dirty="0" err="1" smtClean="0">
                <a:solidFill>
                  <a:schemeClr val="dk1"/>
                </a:solidFill>
                <a:sym typeface="Calibri"/>
              </a:rPr>
              <a:t>servizio</a:t>
            </a:r>
            <a:r>
              <a:rPr lang="en-US" sz="1200" b="0" i="0" u="none" dirty="0" smtClean="0">
                <a:solidFill>
                  <a:schemeClr val="dk1"/>
                </a:solidFill>
                <a:sym typeface="Calibri"/>
              </a:rPr>
              <a:t> </a:t>
            </a:r>
            <a:r>
              <a:rPr lang="en-US" sz="1200" b="0" i="0" u="none" dirty="0" err="1" smtClean="0">
                <a:solidFill>
                  <a:schemeClr val="dk1"/>
                </a:solidFill>
                <a:sym typeface="Calibri"/>
              </a:rPr>
              <a:t>scolastico</a:t>
            </a:r>
            <a:endParaRPr lang="en-US" sz="1200" b="0" i="0" u="none" dirty="0" smtClean="0">
              <a:solidFill>
                <a:schemeClr val="dk1"/>
              </a:solidFill>
              <a:sym typeface="Calibri"/>
            </a:endParaRPr>
          </a:p>
          <a:p>
            <a:pPr marL="0" lvl="0" indent="0" algn="just" rtl="0">
              <a:spcBef>
                <a:spcPts val="22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-US" sz="1200" dirty="0" smtClean="0">
                <a:solidFill>
                  <a:schemeClr val="dk1"/>
                </a:solidFill>
              </a:rPr>
              <a:t>Nuova </a:t>
            </a:r>
            <a:r>
              <a:rPr lang="en-US" sz="1200" dirty="0" err="1" smtClean="0">
                <a:solidFill>
                  <a:schemeClr val="dk1"/>
                </a:solidFill>
              </a:rPr>
              <a:t>progettazione</a:t>
            </a:r>
            <a:r>
              <a:rPr lang="en-US" sz="1200" dirty="0" smtClean="0">
                <a:solidFill>
                  <a:schemeClr val="dk1"/>
                </a:solidFill>
              </a:rPr>
              <a:t>  per </a:t>
            </a:r>
            <a:r>
              <a:rPr lang="en-US" sz="1200" dirty="0" err="1" smtClean="0">
                <a:solidFill>
                  <a:schemeClr val="dk1"/>
                </a:solidFill>
              </a:rPr>
              <a:t>il</a:t>
            </a:r>
            <a:r>
              <a:rPr lang="en-US" sz="1200" dirty="0" smtClean="0">
                <a:solidFill>
                  <a:schemeClr val="dk1"/>
                </a:solidFill>
              </a:rPr>
              <a:t> </a:t>
            </a:r>
            <a:r>
              <a:rPr lang="en-US" sz="1200" dirty="0" err="1" smtClean="0">
                <a:solidFill>
                  <a:schemeClr val="dk1"/>
                </a:solidFill>
              </a:rPr>
              <a:t>recupero</a:t>
            </a:r>
            <a:r>
              <a:rPr lang="en-US" sz="1200" dirty="0" smtClean="0">
                <a:solidFill>
                  <a:schemeClr val="dk1"/>
                </a:solidFill>
              </a:rPr>
              <a:t> e </a:t>
            </a:r>
            <a:r>
              <a:rPr lang="en-US" sz="1200" dirty="0" err="1" smtClean="0">
                <a:solidFill>
                  <a:schemeClr val="dk1"/>
                </a:solidFill>
              </a:rPr>
              <a:t>l’ampliamento</a:t>
            </a:r>
            <a:r>
              <a:rPr lang="en-US" sz="1200" dirty="0" smtClean="0">
                <a:solidFill>
                  <a:schemeClr val="dk1"/>
                </a:solidFill>
              </a:rPr>
              <a:t> </a:t>
            </a:r>
            <a:r>
              <a:rPr lang="en-US" sz="1200" dirty="0" err="1" smtClean="0">
                <a:solidFill>
                  <a:schemeClr val="dk1"/>
                </a:solidFill>
              </a:rPr>
              <a:t>dell’offerta</a:t>
            </a:r>
            <a:r>
              <a:rPr lang="en-US" sz="1200" dirty="0" smtClean="0">
                <a:solidFill>
                  <a:schemeClr val="dk1"/>
                </a:solidFill>
              </a:rPr>
              <a:t> formative </a:t>
            </a:r>
            <a:r>
              <a:rPr lang="en-US" sz="1200" dirty="0" err="1" smtClean="0">
                <a:solidFill>
                  <a:schemeClr val="dk1"/>
                </a:solidFill>
              </a:rPr>
              <a:t>sia</a:t>
            </a:r>
            <a:r>
              <a:rPr lang="en-US" sz="1200" dirty="0" smtClean="0">
                <a:solidFill>
                  <a:schemeClr val="dk1"/>
                </a:solidFill>
              </a:rPr>
              <a:t> a </a:t>
            </a:r>
            <a:r>
              <a:rPr lang="en-US" sz="1200" dirty="0" err="1" smtClean="0">
                <a:solidFill>
                  <a:schemeClr val="dk1"/>
                </a:solidFill>
              </a:rPr>
              <a:t>livello</a:t>
            </a:r>
            <a:r>
              <a:rPr lang="en-US" sz="1200" dirty="0" smtClean="0">
                <a:solidFill>
                  <a:schemeClr val="dk1"/>
                </a:solidFill>
              </a:rPr>
              <a:t> </a:t>
            </a:r>
            <a:r>
              <a:rPr lang="en-US" sz="1200" dirty="0" err="1" smtClean="0">
                <a:solidFill>
                  <a:schemeClr val="dk1"/>
                </a:solidFill>
              </a:rPr>
              <a:t>curricolare</a:t>
            </a:r>
            <a:r>
              <a:rPr lang="en-US" sz="1200" dirty="0" smtClean="0">
                <a:solidFill>
                  <a:schemeClr val="dk1"/>
                </a:solidFill>
              </a:rPr>
              <a:t> </a:t>
            </a:r>
            <a:r>
              <a:rPr lang="en-US" sz="1200" dirty="0" err="1" smtClean="0">
                <a:solidFill>
                  <a:schemeClr val="dk1"/>
                </a:solidFill>
              </a:rPr>
              <a:t>che</a:t>
            </a:r>
            <a:r>
              <a:rPr lang="en-US" sz="1200" dirty="0" smtClean="0">
                <a:solidFill>
                  <a:schemeClr val="dk1"/>
                </a:solidFill>
              </a:rPr>
              <a:t> </a:t>
            </a:r>
            <a:r>
              <a:rPr lang="en-US" sz="1200" dirty="0" err="1" smtClean="0">
                <a:solidFill>
                  <a:schemeClr val="dk1"/>
                </a:solidFill>
              </a:rPr>
              <a:t>extracurricolare</a:t>
            </a:r>
            <a:endParaRPr sz="1200" dirty="0"/>
          </a:p>
          <a:p>
            <a:pPr marL="0" lvl="0" indent="0" algn="just" rtl="0">
              <a:spcBef>
                <a:spcPts val="22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-US" sz="1200" b="0" i="0" u="none" dirty="0" err="1">
                <a:solidFill>
                  <a:schemeClr val="dk1"/>
                </a:solidFill>
                <a:sym typeface="Calibri"/>
              </a:rPr>
              <a:t>Identificazione</a:t>
            </a:r>
            <a:r>
              <a:rPr lang="en-US" sz="1200" b="0" i="0" u="none" dirty="0">
                <a:solidFill>
                  <a:schemeClr val="dk1"/>
                </a:solidFill>
                <a:sym typeface="Calibri"/>
              </a:rPr>
              <a:t> del P</a:t>
            </a:r>
            <a:r>
              <a:rPr lang="en-US" sz="1200" dirty="0">
                <a:solidFill>
                  <a:schemeClr val="dk1"/>
                </a:solidFill>
              </a:rPr>
              <a:t>OF </a:t>
            </a:r>
            <a:r>
              <a:rPr lang="en-US" sz="1200" b="0" i="0" u="none" dirty="0">
                <a:solidFill>
                  <a:schemeClr val="dk1"/>
                </a:solidFill>
                <a:sym typeface="Calibri"/>
              </a:rPr>
              <a:t> con </a:t>
            </a:r>
            <a:r>
              <a:rPr lang="en-US" sz="1200" b="0" i="0" u="none" dirty="0" err="1">
                <a:solidFill>
                  <a:schemeClr val="dk1"/>
                </a:solidFill>
                <a:sym typeface="Calibri"/>
              </a:rPr>
              <a:t>il</a:t>
            </a:r>
            <a:r>
              <a:rPr lang="en-US" sz="1200" b="0" i="0" u="none" dirty="0">
                <a:solidFill>
                  <a:schemeClr val="dk1"/>
                </a:solidFill>
                <a:sym typeface="Calibri"/>
              </a:rPr>
              <a:t> </a:t>
            </a:r>
            <a:r>
              <a:rPr lang="en-US" sz="1200" b="0" i="0" u="none" dirty="0" err="1">
                <a:solidFill>
                  <a:schemeClr val="dk1"/>
                </a:solidFill>
                <a:sym typeface="Calibri"/>
              </a:rPr>
              <a:t>titolo</a:t>
            </a:r>
            <a:r>
              <a:rPr lang="en-US" sz="1200" b="0" i="0" u="none" dirty="0">
                <a:solidFill>
                  <a:schemeClr val="dk1"/>
                </a:solidFill>
                <a:sym typeface="Calibri"/>
              </a:rPr>
              <a:t>: </a:t>
            </a:r>
            <a:r>
              <a:rPr lang="en-US" sz="1200" b="1" i="0" u="none" dirty="0">
                <a:solidFill>
                  <a:schemeClr val="dk1"/>
                </a:solidFill>
                <a:sym typeface="Calibri"/>
              </a:rPr>
              <a:t>“</a:t>
            </a:r>
            <a:r>
              <a:rPr lang="en-US" sz="1200" b="1" i="0" u="none" dirty="0" err="1">
                <a:solidFill>
                  <a:schemeClr val="dk1"/>
                </a:solidFill>
                <a:sym typeface="Calibri"/>
              </a:rPr>
              <a:t>Noi</a:t>
            </a:r>
            <a:r>
              <a:rPr lang="en-US" sz="1200" b="1" i="0" u="none" dirty="0">
                <a:solidFill>
                  <a:schemeClr val="dk1"/>
                </a:solidFill>
                <a:sym typeface="Calibri"/>
              </a:rPr>
              <a:t> </a:t>
            </a:r>
            <a:r>
              <a:rPr lang="en-US" sz="1200" b="1" i="0" u="none" dirty="0" err="1">
                <a:solidFill>
                  <a:schemeClr val="dk1"/>
                </a:solidFill>
                <a:sym typeface="Calibri"/>
              </a:rPr>
              <a:t>custodi</a:t>
            </a:r>
            <a:r>
              <a:rPr lang="en-US" sz="1200" b="1" i="0" u="none" dirty="0">
                <a:solidFill>
                  <a:schemeClr val="dk1"/>
                </a:solidFill>
                <a:sym typeface="Calibri"/>
              </a:rPr>
              <a:t> del </a:t>
            </a:r>
            <a:r>
              <a:rPr lang="en-US" sz="1200" b="1" i="0" u="none" dirty="0" err="1">
                <a:solidFill>
                  <a:schemeClr val="dk1"/>
                </a:solidFill>
                <a:sym typeface="Calibri"/>
              </a:rPr>
              <a:t>mondo</a:t>
            </a:r>
            <a:r>
              <a:rPr lang="en-US" sz="1200" b="1" i="0" u="none" dirty="0">
                <a:solidFill>
                  <a:schemeClr val="dk1"/>
                </a:solidFill>
                <a:sym typeface="Calibri"/>
              </a:rPr>
              <a:t>” </a:t>
            </a:r>
            <a:endParaRPr lang="en-US" sz="1200" b="1" i="0" u="none" dirty="0" smtClean="0">
              <a:solidFill>
                <a:schemeClr val="dk1"/>
              </a:solidFill>
              <a:sym typeface="Calibri"/>
            </a:endParaRPr>
          </a:p>
          <a:p>
            <a:pPr marL="0" lvl="0" indent="0" algn="just" rtl="0">
              <a:spcBef>
                <a:spcPts val="22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it-IT" sz="1200" i="0" dirty="0" smtClean="0">
                <a:solidFill>
                  <a:schemeClr val="dk1"/>
                </a:solidFill>
                <a:sym typeface="Calibri"/>
              </a:rPr>
              <a:t>Collaborazione con  le altre F.S. operanti nell’Istituto.</a:t>
            </a:r>
          </a:p>
          <a:p>
            <a:pPr marL="0" lvl="0" indent="0" algn="just" rtl="0">
              <a:spcBef>
                <a:spcPts val="22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it-IT" sz="1200" i="0" dirty="0" smtClean="0">
                <a:solidFill>
                  <a:schemeClr val="dk1"/>
                </a:solidFill>
                <a:sym typeface="Calibri"/>
              </a:rPr>
              <a:t>Adeguamento </a:t>
            </a:r>
            <a:r>
              <a:rPr lang="it-IT" sz="1200" dirty="0">
                <a:solidFill>
                  <a:schemeClr val="dk1"/>
                </a:solidFill>
              </a:rPr>
              <a:t> </a:t>
            </a:r>
            <a:r>
              <a:rPr lang="it-IT" sz="1200" dirty="0" smtClean="0">
                <a:solidFill>
                  <a:schemeClr val="dk1"/>
                </a:solidFill>
              </a:rPr>
              <a:t>del </a:t>
            </a:r>
            <a:r>
              <a:rPr lang="it-IT" sz="1200" i="0" dirty="0" smtClean="0">
                <a:solidFill>
                  <a:schemeClr val="dk1"/>
                </a:solidFill>
                <a:sym typeface="Calibri"/>
              </a:rPr>
              <a:t>POF alle misure previste dai decreti ministeriali emanati in situazioni di emergenza COVID19.</a:t>
            </a:r>
          </a:p>
          <a:p>
            <a:pPr marL="0" lvl="0" indent="0" algn="just" rtl="0">
              <a:spcBef>
                <a:spcPts val="22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it-IT" sz="1200" dirty="0" smtClean="0">
                <a:solidFill>
                  <a:schemeClr val="dk1"/>
                </a:solidFill>
              </a:rPr>
              <a:t>Interazione con il Gruppo del Piano, con i coordinatori del  Consiglio di intersezione, di interclasse</a:t>
            </a:r>
            <a:r>
              <a:rPr lang="it-IT" sz="1200" dirty="0">
                <a:solidFill>
                  <a:schemeClr val="dk1"/>
                </a:solidFill>
              </a:rPr>
              <a:t> </a:t>
            </a:r>
            <a:r>
              <a:rPr lang="it-IT" sz="1200" dirty="0" smtClean="0">
                <a:solidFill>
                  <a:schemeClr val="dk1"/>
                </a:solidFill>
              </a:rPr>
              <a:t>e di classe, con i docenti, con il personale non docente, negli incontri formali e/o informali richiesti dal DS e dagli Organi collegiali predisposti.</a:t>
            </a:r>
          </a:p>
          <a:p>
            <a:pPr marL="0" lvl="0" indent="0" algn="just" rtl="0">
              <a:spcBef>
                <a:spcPts val="22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it-IT" sz="1200" i="0" dirty="0" smtClean="0">
                <a:solidFill>
                  <a:schemeClr val="dk1"/>
                </a:solidFill>
                <a:sym typeface="Calibri"/>
              </a:rPr>
              <a:t>Richiesta e raccolta della documentazione necessaria per il monitoraggio del Piano.</a:t>
            </a:r>
            <a:endParaRPr sz="1200" i="0" dirty="0">
              <a:solidFill>
                <a:schemeClr val="dk1"/>
              </a:solidFill>
              <a:sym typeface="Calibri"/>
            </a:endParaRPr>
          </a:p>
          <a:p>
            <a:pPr marL="0" lvl="0" indent="0" algn="just" rtl="0">
              <a:spcBef>
                <a:spcPts val="22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-US" sz="1200" b="0" i="0" u="none" dirty="0">
                <a:solidFill>
                  <a:schemeClr val="dk1"/>
                </a:solidFill>
                <a:sym typeface="Calibri"/>
              </a:rPr>
              <a:t> </a:t>
            </a:r>
            <a:r>
              <a:rPr lang="en-US" sz="1200" b="0" i="0" u="none" dirty="0" err="1">
                <a:solidFill>
                  <a:schemeClr val="dk1"/>
                </a:solidFill>
                <a:sym typeface="Calibri"/>
              </a:rPr>
              <a:t>Predisposizione</a:t>
            </a:r>
            <a:r>
              <a:rPr lang="en-US" sz="1200" b="0" i="0" u="none" dirty="0">
                <a:solidFill>
                  <a:schemeClr val="dk1"/>
                </a:solidFill>
                <a:sym typeface="Calibri"/>
              </a:rPr>
              <a:t> e </a:t>
            </a:r>
            <a:r>
              <a:rPr lang="en-US" sz="1200" b="0" i="0" u="none" dirty="0" err="1">
                <a:solidFill>
                  <a:schemeClr val="dk1"/>
                </a:solidFill>
                <a:sym typeface="Calibri"/>
              </a:rPr>
              <a:t>cura</a:t>
            </a:r>
            <a:r>
              <a:rPr lang="en-US" sz="1200" b="0" i="0" u="none" dirty="0">
                <a:solidFill>
                  <a:schemeClr val="dk1"/>
                </a:solidFill>
                <a:sym typeface="Calibri"/>
              </a:rPr>
              <a:t> </a:t>
            </a:r>
            <a:r>
              <a:rPr lang="en-US" sz="1200" b="0" i="0" u="none" dirty="0" err="1">
                <a:solidFill>
                  <a:schemeClr val="dk1"/>
                </a:solidFill>
                <a:sym typeface="Calibri"/>
              </a:rPr>
              <a:t>dei</a:t>
            </a:r>
            <a:r>
              <a:rPr lang="en-US" sz="1200" b="0" i="0" u="none" dirty="0">
                <a:solidFill>
                  <a:schemeClr val="dk1"/>
                </a:solidFill>
                <a:sym typeface="Calibri"/>
              </a:rPr>
              <a:t> </a:t>
            </a:r>
            <a:r>
              <a:rPr lang="en-US" sz="1200" b="0" i="0" u="none" dirty="0" err="1">
                <a:solidFill>
                  <a:schemeClr val="dk1"/>
                </a:solidFill>
                <a:sym typeface="Calibri"/>
              </a:rPr>
              <a:t>documenti</a:t>
            </a:r>
            <a:r>
              <a:rPr lang="en-US" sz="1200" b="0" i="0" u="none" dirty="0">
                <a:solidFill>
                  <a:schemeClr val="dk1"/>
                </a:solidFill>
                <a:sym typeface="Calibri"/>
              </a:rPr>
              <a:t> </a:t>
            </a:r>
            <a:r>
              <a:rPr lang="en-US" sz="1200" b="0" i="0" u="none" dirty="0" err="1">
                <a:solidFill>
                  <a:schemeClr val="dk1"/>
                </a:solidFill>
                <a:sym typeface="Calibri"/>
              </a:rPr>
              <a:t>scolastici</a:t>
            </a:r>
            <a:r>
              <a:rPr lang="en-US" sz="1200" b="0" i="0" u="none" dirty="0">
                <a:solidFill>
                  <a:schemeClr val="dk1"/>
                </a:solidFill>
                <a:sym typeface="Calibri"/>
              </a:rPr>
              <a:t> in </a:t>
            </a:r>
            <a:r>
              <a:rPr lang="en-US" sz="1200" b="0" i="0" u="none" dirty="0" err="1">
                <a:solidFill>
                  <a:schemeClr val="dk1"/>
                </a:solidFill>
                <a:sym typeface="Calibri"/>
              </a:rPr>
              <a:t>formato</a:t>
            </a:r>
            <a:r>
              <a:rPr lang="en-US" sz="1200" b="0" i="0" u="none" dirty="0">
                <a:solidFill>
                  <a:schemeClr val="dk1"/>
                </a:solidFill>
                <a:sym typeface="Calibri"/>
              </a:rPr>
              <a:t> </a:t>
            </a:r>
            <a:r>
              <a:rPr lang="en-US" sz="1200" b="0" i="0" u="none" dirty="0" err="1">
                <a:solidFill>
                  <a:schemeClr val="dk1"/>
                </a:solidFill>
                <a:sym typeface="Calibri"/>
              </a:rPr>
              <a:t>elettronic</a:t>
            </a:r>
            <a:r>
              <a:rPr lang="en-US" sz="1200" dirty="0" err="1">
                <a:solidFill>
                  <a:schemeClr val="dk1"/>
                </a:solidFill>
              </a:rPr>
              <a:t>o</a:t>
            </a:r>
            <a:endParaRPr sz="1200" dirty="0"/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-US" sz="1200" b="0" i="0" u="none" dirty="0" err="1">
                <a:solidFill>
                  <a:schemeClr val="dk1"/>
                </a:solidFill>
                <a:sym typeface="Calibri"/>
              </a:rPr>
              <a:t>Condivisione</a:t>
            </a:r>
            <a:r>
              <a:rPr lang="en-US" sz="1200" b="0" i="0" u="none" dirty="0">
                <a:solidFill>
                  <a:schemeClr val="dk1"/>
                </a:solidFill>
                <a:sym typeface="Calibri"/>
              </a:rPr>
              <a:t> di </a:t>
            </a:r>
            <a:r>
              <a:rPr lang="en-US" sz="1200" b="0" i="0" u="none" dirty="0" err="1">
                <a:solidFill>
                  <a:schemeClr val="dk1"/>
                </a:solidFill>
                <a:sym typeface="Calibri"/>
              </a:rPr>
              <a:t>competenze</a:t>
            </a:r>
            <a:r>
              <a:rPr lang="en-US" sz="1200" b="0" i="0" u="none" dirty="0">
                <a:solidFill>
                  <a:schemeClr val="dk1"/>
                </a:solidFill>
                <a:sym typeface="Calibri"/>
              </a:rPr>
              <a:t> in </a:t>
            </a:r>
            <a:r>
              <a:rPr lang="en-US" sz="1200" b="0" i="0" u="none" dirty="0" err="1">
                <a:solidFill>
                  <a:schemeClr val="dk1"/>
                </a:solidFill>
                <a:sym typeface="Calibri"/>
              </a:rPr>
              <a:t>uscita</a:t>
            </a:r>
            <a:r>
              <a:rPr lang="en-US" sz="1200" b="0" i="0" u="none" dirty="0">
                <a:solidFill>
                  <a:schemeClr val="dk1"/>
                </a:solidFill>
                <a:sym typeface="Calibri"/>
              </a:rPr>
              <a:t> ; </a:t>
            </a:r>
            <a:r>
              <a:rPr lang="en-US" sz="1200" b="0" i="0" u="none" dirty="0" err="1">
                <a:solidFill>
                  <a:schemeClr val="dk1"/>
                </a:solidFill>
                <a:sym typeface="Calibri"/>
              </a:rPr>
              <a:t>revisione</a:t>
            </a:r>
            <a:r>
              <a:rPr lang="en-US" sz="1200" b="0" i="0" u="none" dirty="0">
                <a:solidFill>
                  <a:schemeClr val="dk1"/>
                </a:solidFill>
                <a:sym typeface="Calibri"/>
              </a:rPr>
              <a:t> </a:t>
            </a:r>
            <a:r>
              <a:rPr lang="en-US" sz="1200" b="0" i="0" u="none" dirty="0" err="1">
                <a:solidFill>
                  <a:schemeClr val="dk1"/>
                </a:solidFill>
                <a:sym typeface="Calibri"/>
              </a:rPr>
              <a:t>delle</a:t>
            </a:r>
            <a:r>
              <a:rPr lang="en-US" sz="1200" b="0" i="0" u="none" dirty="0">
                <a:solidFill>
                  <a:schemeClr val="dk1"/>
                </a:solidFill>
                <a:sym typeface="Calibri"/>
              </a:rPr>
              <a:t> U.D.A. per </a:t>
            </a:r>
            <a:r>
              <a:rPr lang="en-US" sz="1200" b="0" i="0" u="none" dirty="0" err="1">
                <a:solidFill>
                  <a:schemeClr val="dk1"/>
                </a:solidFill>
                <a:sym typeface="Calibri"/>
              </a:rPr>
              <a:t>classi</a:t>
            </a:r>
            <a:r>
              <a:rPr lang="en-US" sz="1200" b="0" i="0" u="none" dirty="0">
                <a:solidFill>
                  <a:schemeClr val="dk1"/>
                </a:solidFill>
                <a:sym typeface="Calibri"/>
              </a:rPr>
              <a:t> </a:t>
            </a:r>
            <a:r>
              <a:rPr lang="en-US" sz="1200" b="0" i="0" u="none" dirty="0" err="1">
                <a:solidFill>
                  <a:schemeClr val="dk1"/>
                </a:solidFill>
                <a:sym typeface="Calibri"/>
              </a:rPr>
              <a:t>parallele</a:t>
            </a:r>
            <a:r>
              <a:rPr lang="en-US" sz="1200" b="0" i="0" u="none" dirty="0">
                <a:solidFill>
                  <a:schemeClr val="dk1"/>
                </a:solidFill>
                <a:sym typeface="Calibri"/>
              </a:rPr>
              <a:t> </a:t>
            </a:r>
            <a:r>
              <a:rPr lang="en-US" sz="1200" b="0" i="0" u="none" dirty="0" err="1">
                <a:solidFill>
                  <a:schemeClr val="dk1"/>
                </a:solidFill>
                <a:sym typeface="Calibri"/>
              </a:rPr>
              <a:t>nella</a:t>
            </a:r>
            <a:r>
              <a:rPr lang="en-US" sz="1200" b="0" i="0" u="none" dirty="0">
                <a:solidFill>
                  <a:schemeClr val="dk1"/>
                </a:solidFill>
                <a:sym typeface="Calibri"/>
              </a:rPr>
              <a:t>  S. </a:t>
            </a:r>
            <a:r>
              <a:rPr lang="en-US" sz="1200" b="0" i="0" u="none" dirty="0" err="1">
                <a:solidFill>
                  <a:schemeClr val="dk1"/>
                </a:solidFill>
                <a:sym typeface="Calibri"/>
              </a:rPr>
              <a:t>Primaria</a:t>
            </a:r>
            <a:r>
              <a:rPr lang="en-US" sz="1200" b="0" i="0" u="none" dirty="0">
                <a:solidFill>
                  <a:schemeClr val="dk1"/>
                </a:solidFill>
                <a:sym typeface="Calibri"/>
              </a:rPr>
              <a:t> e S.S. di </a:t>
            </a:r>
            <a:r>
              <a:rPr lang="en-US" sz="1200" b="0" i="0" u="none" dirty="0" smtClean="0">
                <a:solidFill>
                  <a:schemeClr val="dk1"/>
                </a:solidFill>
                <a:sym typeface="Calibri"/>
              </a:rPr>
              <a:t>1°grado</a:t>
            </a:r>
            <a:endParaRPr sz="1200" b="0" i="0" u="none" dirty="0">
              <a:solidFill>
                <a:schemeClr val="dk1"/>
              </a:solidFill>
              <a:sym typeface="Calibri"/>
            </a:endParaRPr>
          </a:p>
          <a:p>
            <a:pPr marL="0" lvl="0" indent="0" algn="just" rtl="0">
              <a:lnSpc>
                <a:spcPct val="60000"/>
              </a:lnSpc>
              <a:spcBef>
                <a:spcPts val="22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endParaRPr lang="en-US" sz="1300" b="1" i="0" u="none" dirty="0" smtClean="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just" rtl="0">
              <a:lnSpc>
                <a:spcPct val="60000"/>
              </a:lnSpc>
              <a:spcBef>
                <a:spcPts val="22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endParaRPr lang="en-US" sz="1300" b="1" i="0" u="none" dirty="0" smtClean="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just" rtl="0">
              <a:lnSpc>
                <a:spcPct val="60000"/>
              </a:lnSpc>
              <a:spcBef>
                <a:spcPts val="22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lang="en-US" sz="1300" b="1" i="0" u="none" dirty="0" err="1" smtClean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Coordinamento</a:t>
            </a:r>
            <a:r>
              <a:rPr lang="en-US" sz="1300" b="1" i="0" u="none" dirty="0" smtClean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300" b="1" i="0" u="none" dirty="0" err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della</a:t>
            </a:r>
            <a:r>
              <a:rPr lang="en-US" sz="1300" b="1" i="0" u="none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300" b="1" i="0" u="none" dirty="0" err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progettazione</a:t>
            </a:r>
            <a:r>
              <a:rPr lang="en-US" sz="1300" b="1" i="0" u="none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300" b="1" i="0" u="none" dirty="0" err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curricolare</a:t>
            </a:r>
            <a:r>
              <a:rPr lang="en-US" sz="1300" b="1" i="0" u="none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300" b="1" dirty="0">
              <a:solidFill>
                <a:srgbClr val="FF0000"/>
              </a:solidFill>
            </a:endParaRPr>
          </a:p>
          <a:p>
            <a:pPr marL="457200" lvl="0" indent="0" algn="l" rtl="0">
              <a:lnSpc>
                <a:spcPct val="87000"/>
              </a:lnSpc>
              <a:spcBef>
                <a:spcPts val="260"/>
              </a:spcBef>
              <a:spcAft>
                <a:spcPts val="0"/>
              </a:spcAft>
              <a:buNone/>
            </a:pPr>
            <a:endParaRPr sz="1300" b="1" u="sng" dirty="0">
              <a:solidFill>
                <a:srgbClr val="FF0000"/>
              </a:solidFill>
            </a:endParaRPr>
          </a:p>
          <a:p>
            <a:pPr marL="457200" lvl="0" indent="0" algn="l" rtl="0">
              <a:lnSpc>
                <a:spcPct val="87000"/>
              </a:lnSpc>
              <a:spcBef>
                <a:spcPts val="260"/>
              </a:spcBef>
              <a:spcAft>
                <a:spcPts val="0"/>
              </a:spcAft>
              <a:buNone/>
            </a:pPr>
            <a:endParaRPr sz="1200" b="1" u="sng" dirty="0">
              <a:solidFill>
                <a:schemeClr val="dk1"/>
              </a:solidFill>
            </a:endParaRPr>
          </a:p>
          <a:p>
            <a:pPr marL="457200" lvl="0" indent="0" algn="l" rtl="0">
              <a:lnSpc>
                <a:spcPct val="87000"/>
              </a:lnSpc>
              <a:spcBef>
                <a:spcPts val="260"/>
              </a:spcBef>
              <a:spcAft>
                <a:spcPts val="0"/>
              </a:spcAft>
              <a:buNone/>
            </a:pPr>
            <a:endParaRPr sz="1200" b="1" u="sng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87000"/>
              </a:lnSpc>
              <a:spcBef>
                <a:spcPts val="260"/>
              </a:spcBef>
              <a:spcAft>
                <a:spcPts val="0"/>
              </a:spcAft>
              <a:buNone/>
            </a:pPr>
            <a:endParaRPr sz="1200" b="1" u="sng" dirty="0">
              <a:solidFill>
                <a:schemeClr val="dk1"/>
              </a:solidFill>
            </a:endParaRPr>
          </a:p>
          <a:p>
            <a:pPr marL="457200" lvl="0" indent="-304800" algn="l" rtl="0">
              <a:lnSpc>
                <a:spcPct val="87000"/>
              </a:lnSpc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200"/>
              <a:buChar char="➢"/>
            </a:pPr>
            <a:endParaRPr lang="en-US" sz="1200" b="1" i="0" u="sng" dirty="0" smtClean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52400" lvl="0" indent="0" algn="l" rtl="0"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200"/>
            </a:pPr>
            <a:r>
              <a:rPr lang="en-US" sz="1200" b="1" i="0" u="sng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Scuola</a:t>
            </a:r>
            <a:r>
              <a:rPr lang="en-US" sz="1200" b="1" i="0" u="sng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b="1" i="0" u="sng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Primaria</a:t>
            </a:r>
            <a:r>
              <a:rPr lang="en-US" sz="1200" b="1" i="0" u="sng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 </a:t>
            </a:r>
            <a:r>
              <a:rPr lang="en-US" sz="1200" b="1" i="0" u="sng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Secondaria</a:t>
            </a:r>
            <a:r>
              <a:rPr lang="en-US" sz="1200" b="1" i="0" u="sng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di I </a:t>
            </a:r>
            <a:r>
              <a:rPr lang="en-US" sz="1200" b="1" i="0" u="sng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grado</a:t>
            </a:r>
            <a:r>
              <a:rPr lang="en-US" sz="1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en-US" sz="1200" b="0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arricchimento</a:t>
            </a:r>
            <a:r>
              <a:rPr lang="en-US" sz="1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b="0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della</a:t>
            </a:r>
            <a:r>
              <a:rPr lang="en-US" sz="1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b="0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progettazione</a:t>
            </a:r>
            <a:r>
              <a:rPr lang="en-US" sz="1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b="0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curricolare</a:t>
            </a:r>
            <a:r>
              <a:rPr lang="en-US" sz="1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b="0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mediante</a:t>
            </a:r>
            <a:r>
              <a:rPr lang="en-US" sz="1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b="0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percorsi</a:t>
            </a:r>
            <a:r>
              <a:rPr lang="en-US" sz="1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b="0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formativi</a:t>
            </a:r>
            <a:r>
              <a:rPr lang="en-US" sz="1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b="0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attinenti</a:t>
            </a:r>
            <a:r>
              <a:rPr lang="en-US" sz="1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le </a:t>
            </a:r>
            <a:r>
              <a:rPr lang="en-US" sz="1200" b="0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tematiche</a:t>
            </a:r>
            <a:r>
              <a:rPr lang="en-US" sz="1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b="0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trasversali:attività</a:t>
            </a:r>
            <a:r>
              <a:rPr lang="en-US" sz="1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b="0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linguistico</a:t>
            </a:r>
            <a:r>
              <a:rPr lang="en-US" sz="1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- </a:t>
            </a:r>
            <a:r>
              <a:rPr lang="en-US" sz="1200" b="0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espressive</a:t>
            </a:r>
            <a:r>
              <a:rPr lang="en-US" sz="1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e </a:t>
            </a:r>
            <a:r>
              <a:rPr lang="en-US" sz="1200" b="0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letterarie</a:t>
            </a:r>
            <a:r>
              <a:rPr lang="en-US" sz="1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,</a:t>
            </a:r>
            <a:r>
              <a:rPr lang="en-US" sz="1200" b="0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cultura</a:t>
            </a:r>
            <a:r>
              <a:rPr lang="en-US" sz="1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 </a:t>
            </a:r>
            <a:r>
              <a:rPr lang="en-US" sz="1200" b="0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tradizioni</a:t>
            </a:r>
            <a:r>
              <a:rPr lang="en-US" sz="1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b="0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salentine</a:t>
            </a:r>
            <a:r>
              <a:rPr lang="en-US" sz="1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,ed. </a:t>
            </a:r>
            <a:r>
              <a:rPr lang="en-US" sz="1200" b="0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scientifico</a:t>
            </a:r>
            <a:r>
              <a:rPr lang="en-US" sz="1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- </a:t>
            </a:r>
            <a:r>
              <a:rPr lang="en-US" sz="1200" b="0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ambientale</a:t>
            </a:r>
            <a:r>
              <a:rPr lang="en-US" sz="1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,-</a:t>
            </a:r>
            <a:r>
              <a:rPr lang="en-US" sz="1200" b="0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nutrizionale</a:t>
            </a:r>
            <a:r>
              <a:rPr lang="en-US" sz="1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- </a:t>
            </a:r>
            <a:r>
              <a:rPr lang="en-US" sz="1200" b="0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sensoriale</a:t>
            </a:r>
            <a:r>
              <a:rPr lang="en-US" sz="1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 </a:t>
            </a:r>
            <a:r>
              <a:rPr lang="en-US" sz="1200" b="0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manipolativa</a:t>
            </a:r>
            <a:r>
              <a:rPr lang="en-US" sz="1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; ed. </a:t>
            </a:r>
            <a:r>
              <a:rPr lang="en-US" sz="1200" b="0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alla</a:t>
            </a:r>
            <a:r>
              <a:rPr lang="en-US" sz="1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b="0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sostenibilità</a:t>
            </a:r>
            <a:r>
              <a:rPr lang="en-US" sz="1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200" b="0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solidarietà</a:t>
            </a:r>
            <a:r>
              <a:rPr lang="en-US" sz="1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 </a:t>
            </a:r>
            <a:r>
              <a:rPr lang="en-US" sz="1200" b="0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legalità</a:t>
            </a:r>
            <a:r>
              <a:rPr lang="en-US" sz="1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ed. </a:t>
            </a:r>
            <a:r>
              <a:rPr lang="en-US" sz="1200" b="0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alla</a:t>
            </a:r>
            <a:r>
              <a:rPr lang="en-US" sz="1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b="0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prevenzione</a:t>
            </a:r>
            <a:r>
              <a:rPr lang="en-US" sz="1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 </a:t>
            </a:r>
            <a:r>
              <a:rPr lang="en-US" sz="1200" b="0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sicurezza</a:t>
            </a:r>
            <a:r>
              <a:rPr lang="en-US" sz="1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200" b="0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ai</a:t>
            </a:r>
            <a:r>
              <a:rPr lang="en-US" sz="1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b="0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diversi</a:t>
            </a:r>
            <a:r>
              <a:rPr lang="en-US" sz="1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b="0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codici</a:t>
            </a:r>
            <a:r>
              <a:rPr lang="en-US" sz="1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b="0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emotivi</a:t>
            </a:r>
            <a:r>
              <a:rPr lang="en-US" sz="1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; ed. al </a:t>
            </a:r>
            <a:r>
              <a:rPr lang="en-US" sz="1200" b="0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valore</a:t>
            </a:r>
            <a:r>
              <a:rPr lang="en-US" sz="1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b="0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della</a:t>
            </a:r>
            <a:r>
              <a:rPr lang="en-US" sz="1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b="0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diversità</a:t>
            </a:r>
            <a:r>
              <a:rPr lang="en-US" sz="1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200" b="0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orientamento</a:t>
            </a:r>
            <a:r>
              <a:rPr lang="en-US" sz="1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b="0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scolastico</a:t>
            </a:r>
            <a:r>
              <a:rPr lang="en-US" sz="1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 </a:t>
            </a:r>
            <a:r>
              <a:rPr lang="en-US" sz="1200" b="0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professionale</a:t>
            </a:r>
            <a:r>
              <a:rPr lang="en-US" sz="1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; </a:t>
            </a:r>
            <a:r>
              <a:rPr lang="en-US" sz="1200" b="0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attività</a:t>
            </a:r>
            <a:r>
              <a:rPr lang="en-US" sz="1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in rete; </a:t>
            </a:r>
            <a:r>
              <a:rPr lang="en-US" sz="1200" b="0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partecipazione</a:t>
            </a:r>
            <a:r>
              <a:rPr lang="en-US" sz="1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 </a:t>
            </a:r>
            <a:r>
              <a:rPr lang="en-US" sz="1200" b="0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concorsi</a:t>
            </a:r>
            <a:r>
              <a:rPr lang="en-US" sz="1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, concerti e </a:t>
            </a:r>
            <a:r>
              <a:rPr lang="en-US" sz="1200" b="0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spettacoli</a:t>
            </a:r>
            <a:r>
              <a:rPr lang="en-US" sz="1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b="0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teatrali</a:t>
            </a:r>
            <a:r>
              <a:rPr lang="en-US" sz="1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; </a:t>
            </a:r>
            <a:r>
              <a:rPr lang="en-US" sz="1200" b="0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educazione</a:t>
            </a:r>
            <a:r>
              <a:rPr lang="en-US" sz="1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b="0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alla</a:t>
            </a:r>
            <a:r>
              <a:rPr lang="en-US" sz="1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b="0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lettura</a:t>
            </a:r>
            <a:r>
              <a:rPr lang="en-US" sz="1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con </a:t>
            </a:r>
            <a:r>
              <a:rPr lang="en-US" sz="1200" b="0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incontr</a:t>
            </a:r>
            <a:r>
              <a:rPr lang="en-US" sz="1200" dirty="0" err="1">
                <a:solidFill>
                  <a:schemeClr val="dk1"/>
                </a:solidFill>
              </a:rPr>
              <a:t>i</a:t>
            </a:r>
            <a:r>
              <a:rPr lang="en-US" sz="1200" dirty="0">
                <a:solidFill>
                  <a:schemeClr val="dk1"/>
                </a:solidFill>
              </a:rPr>
              <a:t> con </a:t>
            </a:r>
            <a:r>
              <a:rPr lang="en-US" sz="1200" dirty="0" err="1">
                <a:solidFill>
                  <a:schemeClr val="dk1"/>
                </a:solidFill>
              </a:rPr>
              <a:t>autori</a:t>
            </a:r>
            <a:r>
              <a:rPr lang="en-US" sz="1200" dirty="0">
                <a:solidFill>
                  <a:schemeClr val="dk1"/>
                </a:solidFill>
              </a:rPr>
              <a:t>, </a:t>
            </a:r>
            <a:r>
              <a:rPr lang="en-US" sz="1200" dirty="0" err="1">
                <a:solidFill>
                  <a:schemeClr val="dk1"/>
                </a:solidFill>
              </a:rPr>
              <a:t>cura</a:t>
            </a:r>
            <a:r>
              <a:rPr lang="en-US" sz="1200" dirty="0">
                <a:solidFill>
                  <a:schemeClr val="dk1"/>
                </a:solidFill>
              </a:rPr>
              <a:t> </a:t>
            </a:r>
            <a:r>
              <a:rPr lang="en-US" sz="1200" dirty="0" err="1">
                <a:solidFill>
                  <a:schemeClr val="dk1"/>
                </a:solidFill>
              </a:rPr>
              <a:t>della</a:t>
            </a:r>
            <a:r>
              <a:rPr lang="en-US" sz="1200" dirty="0">
                <a:solidFill>
                  <a:schemeClr val="dk1"/>
                </a:solidFill>
              </a:rPr>
              <a:t> </a:t>
            </a:r>
            <a:r>
              <a:rPr lang="en-US" sz="1200" dirty="0" err="1">
                <a:solidFill>
                  <a:schemeClr val="dk1"/>
                </a:solidFill>
              </a:rPr>
              <a:t>biblioteca</a:t>
            </a:r>
            <a:r>
              <a:rPr lang="en-US" sz="1200" dirty="0">
                <a:solidFill>
                  <a:schemeClr val="dk1"/>
                </a:solidFill>
              </a:rPr>
              <a:t> </a:t>
            </a:r>
            <a:r>
              <a:rPr lang="en-US" sz="1200" dirty="0" err="1">
                <a:solidFill>
                  <a:schemeClr val="dk1"/>
                </a:solidFill>
              </a:rPr>
              <a:t>scolastica</a:t>
            </a:r>
            <a:r>
              <a:rPr lang="en-US" sz="1200" dirty="0">
                <a:solidFill>
                  <a:schemeClr val="dk1"/>
                </a:solidFill>
              </a:rPr>
              <a:t> e </a:t>
            </a:r>
            <a:r>
              <a:rPr lang="en-US" sz="1200" dirty="0" err="1">
                <a:solidFill>
                  <a:schemeClr val="dk1"/>
                </a:solidFill>
              </a:rPr>
              <a:t>promozione</a:t>
            </a:r>
            <a:r>
              <a:rPr lang="en-US" sz="1200" dirty="0">
                <a:solidFill>
                  <a:schemeClr val="dk1"/>
                </a:solidFill>
              </a:rPr>
              <a:t> di </a:t>
            </a:r>
            <a:r>
              <a:rPr lang="en-US" sz="1200" dirty="0" err="1">
                <a:solidFill>
                  <a:schemeClr val="dk1"/>
                </a:solidFill>
              </a:rPr>
              <a:t>progetti</a:t>
            </a:r>
            <a:r>
              <a:rPr lang="en-US" sz="1200" dirty="0">
                <a:solidFill>
                  <a:schemeClr val="dk1"/>
                </a:solidFill>
              </a:rPr>
              <a:t> </a:t>
            </a:r>
            <a:r>
              <a:rPr lang="en-US" sz="1200" dirty="0" err="1">
                <a:solidFill>
                  <a:schemeClr val="dk1"/>
                </a:solidFill>
              </a:rPr>
              <a:t>lettura;</a:t>
            </a:r>
            <a:r>
              <a:rPr lang="en-US" sz="1200" b="0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intervento</a:t>
            </a:r>
            <a:r>
              <a:rPr lang="en-US" sz="1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di </a:t>
            </a:r>
            <a:r>
              <a:rPr lang="en-US" sz="1200" b="0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recupero</a:t>
            </a:r>
            <a:r>
              <a:rPr lang="en-US" sz="1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/</a:t>
            </a:r>
            <a:r>
              <a:rPr lang="en-US" sz="1200" b="0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potenziamento</a:t>
            </a:r>
            <a:r>
              <a:rPr lang="en-US" sz="1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b="0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svolti</a:t>
            </a:r>
            <a:r>
              <a:rPr lang="en-US" sz="1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b="0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dai</a:t>
            </a:r>
            <a:r>
              <a:rPr lang="en-US" sz="1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b="0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docenti</a:t>
            </a:r>
            <a:r>
              <a:rPr lang="en-US" sz="1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in </a:t>
            </a:r>
            <a:r>
              <a:rPr lang="en-US" sz="1200" b="0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organico</a:t>
            </a:r>
            <a:r>
              <a:rPr lang="en-US" sz="1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b="0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potenziato</a:t>
            </a:r>
            <a:r>
              <a:rPr lang="en-US" sz="12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 sz="1200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87000"/>
              </a:lnSpc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Noto Sans Symbols"/>
              <a:buChar char="⮚"/>
            </a:pPr>
            <a:endParaRPr sz="1200" dirty="0"/>
          </a:p>
        </p:txBody>
      </p:sp>
      <p:sp>
        <p:nvSpPr>
          <p:cNvPr id="597" name="Google Shape;597;p37"/>
          <p:cNvSpPr txBox="1"/>
          <p:nvPr/>
        </p:nvSpPr>
        <p:spPr>
          <a:xfrm>
            <a:off x="280055" y="3826970"/>
            <a:ext cx="8611670" cy="948947"/>
          </a:xfrm>
          <a:prstGeom prst="rect">
            <a:avLst/>
          </a:prstGeom>
          <a:solidFill>
            <a:srgbClr val="CFE2F3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just" rtl="0">
              <a:spcBef>
                <a:spcPts val="220"/>
              </a:spcBef>
              <a:spcAft>
                <a:spcPts val="0"/>
              </a:spcAft>
              <a:buClr>
                <a:schemeClr val="dk1"/>
              </a:buClr>
              <a:buSzPts val="1200"/>
            </a:pPr>
            <a:r>
              <a:rPr lang="en-US" sz="1200" b="1" u="sng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Scuola</a:t>
            </a:r>
            <a:r>
              <a:rPr lang="en-US" sz="1200" b="1" u="sng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b="1" u="sng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dell’Infanzia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la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progettazione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tiene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conto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della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finalità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di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promuovere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nei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bambini lo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sviluppo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dell’identità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dell’autonomia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della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competenza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l’avviamento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alle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prime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esperienze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di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cittadinanza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; per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consentire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tutti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bambini di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conseguire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Traguardi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per lo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Sviluppo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delle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Competenze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relative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ai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cinque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Campi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di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Esperienza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vengono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valorizzati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il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gioco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l’esplorazione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la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ricerca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la vita di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relazione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 sz="1200" dirty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Google Shape;436;g1202b41f1f1_1_11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rgbClr val="FEE7D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1800" b="1">
                <a:latin typeface="Arial"/>
                <a:ea typeface="Arial"/>
                <a:cs typeface="Arial"/>
                <a:sym typeface="Arial"/>
              </a:rPr>
              <a:t> MONITORAGGIO COMPETENZE CHIAVE </a:t>
            </a:r>
            <a:endParaRPr sz="1800" b="1"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2000" b="1" u="sng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Spirito di iniziativa</a:t>
            </a:r>
            <a:endParaRPr sz="2000" b="1" u="sng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1800" b="1">
                <a:latin typeface="Arial"/>
                <a:ea typeface="Arial"/>
                <a:cs typeface="Arial"/>
                <a:sym typeface="Arial"/>
              </a:rPr>
              <a:t>CLASSE 5 A-B</a:t>
            </a:r>
            <a:br>
              <a:rPr lang="en-US" sz="1800" b="1">
                <a:latin typeface="Arial"/>
                <a:ea typeface="Arial"/>
                <a:cs typeface="Arial"/>
                <a:sym typeface="Arial"/>
              </a:rPr>
            </a:br>
            <a:r>
              <a:rPr lang="en-US" sz="1800" b="1">
                <a:latin typeface="Arial"/>
                <a:ea typeface="Arial"/>
                <a:cs typeface="Arial"/>
                <a:sym typeface="Arial"/>
              </a:rPr>
              <a:t>SCUOLA PRIMARIA  MONTERONI - ARNESANO</a:t>
            </a:r>
            <a:endParaRPr/>
          </a:p>
        </p:txBody>
      </p:sp>
      <p:sp>
        <p:nvSpPr>
          <p:cNvPr id="437" name="Google Shape;437;g1202b41f1f1_1_11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/>
              <a:t>20</a:t>
            </a:fld>
            <a:endParaRPr/>
          </a:p>
        </p:txBody>
      </p:sp>
      <p:sp>
        <p:nvSpPr>
          <p:cNvPr id="438" name="Google Shape;438;g1202b41f1f1_1_115"/>
          <p:cNvSpPr txBox="1"/>
          <p:nvPr/>
        </p:nvSpPr>
        <p:spPr>
          <a:xfrm>
            <a:off x="49400" y="3121200"/>
            <a:ext cx="1270800" cy="307800"/>
          </a:xfrm>
          <a:prstGeom prst="rect">
            <a:avLst/>
          </a:prstGeom>
          <a:solidFill>
            <a:srgbClr val="FF00FF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1" i="0" u="none" strike="noStrike" cap="none">
                <a:solidFill>
                  <a:srgbClr val="000000"/>
                </a:solidFill>
              </a:rPr>
              <a:t>Classe 5^ A</a:t>
            </a:r>
            <a:endParaRPr sz="1400" b="1" i="0" u="none" strike="noStrike" cap="none">
              <a:solidFill>
                <a:srgbClr val="000000"/>
              </a:solidFill>
            </a:endParaRPr>
          </a:p>
        </p:txBody>
      </p:sp>
      <p:sp>
        <p:nvSpPr>
          <p:cNvPr id="439" name="Google Shape;439;g1202b41f1f1_1_115"/>
          <p:cNvSpPr txBox="1"/>
          <p:nvPr/>
        </p:nvSpPr>
        <p:spPr>
          <a:xfrm>
            <a:off x="49400" y="5517675"/>
            <a:ext cx="1270800" cy="307800"/>
          </a:xfrm>
          <a:prstGeom prst="rect">
            <a:avLst/>
          </a:prstGeom>
          <a:solidFill>
            <a:srgbClr val="FF00FF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1" i="0" u="none" strike="noStrike" cap="none">
                <a:solidFill>
                  <a:srgbClr val="000000"/>
                </a:solidFill>
              </a:rPr>
              <a:t>Classe 5^ B</a:t>
            </a:r>
            <a:endParaRPr sz="1400" b="1" i="0" u="none" strike="noStrike" cap="none">
              <a:solidFill>
                <a:srgbClr val="000000"/>
              </a:solidFill>
            </a:endParaRPr>
          </a:p>
        </p:txBody>
      </p:sp>
      <p:sp>
        <p:nvSpPr>
          <p:cNvPr id="440" name="Google Shape;440;g1202b41f1f1_1_115"/>
          <p:cNvSpPr txBox="1"/>
          <p:nvPr/>
        </p:nvSpPr>
        <p:spPr>
          <a:xfrm>
            <a:off x="0" y="0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595959"/>
              </a:solidFill>
            </a:endParaRPr>
          </a:p>
        </p:txBody>
      </p:sp>
      <p:sp>
        <p:nvSpPr>
          <p:cNvPr id="441" name="Google Shape;441;g1202b41f1f1_1_115"/>
          <p:cNvSpPr txBox="1"/>
          <p:nvPr/>
        </p:nvSpPr>
        <p:spPr>
          <a:xfrm>
            <a:off x="2478325" y="1584475"/>
            <a:ext cx="1524000" cy="307800"/>
          </a:xfrm>
          <a:prstGeom prst="rect">
            <a:avLst/>
          </a:prstGeom>
          <a:solidFill>
            <a:srgbClr val="FF00FF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b="1"/>
              <a:t>  MONTERONI</a:t>
            </a:r>
            <a:endParaRPr sz="1400" b="1" i="0" u="none" strike="noStrike" cap="none">
              <a:solidFill>
                <a:srgbClr val="000000"/>
              </a:solidFill>
            </a:endParaRPr>
          </a:p>
        </p:txBody>
      </p:sp>
      <p:sp>
        <p:nvSpPr>
          <p:cNvPr id="442" name="Google Shape;442;g1202b41f1f1_1_115"/>
          <p:cNvSpPr txBox="1"/>
          <p:nvPr/>
        </p:nvSpPr>
        <p:spPr>
          <a:xfrm>
            <a:off x="6553200" y="1584475"/>
            <a:ext cx="1524000" cy="307800"/>
          </a:xfrm>
          <a:prstGeom prst="rect">
            <a:avLst/>
          </a:prstGeom>
          <a:solidFill>
            <a:srgbClr val="FF00FF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b="1"/>
              <a:t>  ARNESANO</a:t>
            </a:r>
            <a:endParaRPr sz="1400" b="1" i="0" u="none" strike="noStrike" cap="none">
              <a:solidFill>
                <a:srgbClr val="000000"/>
              </a:solidFill>
            </a:endParaRPr>
          </a:p>
        </p:txBody>
      </p:sp>
      <p:pic>
        <p:nvPicPr>
          <p:cNvPr id="443" name="Google Shape;443;g1202b41f1f1_1_1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81950" y="2000325"/>
            <a:ext cx="2890050" cy="2153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44" name="Google Shape;444;g1202b41f1f1_1_1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81950" y="4139250"/>
            <a:ext cx="2999998" cy="2078674"/>
          </a:xfrm>
          <a:prstGeom prst="rect">
            <a:avLst/>
          </a:prstGeom>
          <a:noFill/>
          <a:ln>
            <a:noFill/>
          </a:ln>
        </p:spPr>
      </p:pic>
      <p:pic>
        <p:nvPicPr>
          <p:cNvPr id="445" name="Google Shape;445;g1202b41f1f1_1_1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387950" y="1943013"/>
            <a:ext cx="3149424" cy="2210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46" name="Google Shape;446;g1202b41f1f1_1_11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537375" y="4204150"/>
            <a:ext cx="3000001" cy="2013774"/>
          </a:xfrm>
          <a:prstGeom prst="rect">
            <a:avLst/>
          </a:prstGeom>
          <a:noFill/>
          <a:ln>
            <a:noFill/>
          </a:ln>
        </p:spPr>
      </p:pic>
      <p:pic>
        <p:nvPicPr>
          <p:cNvPr id="447" name="Google Shape;447;g1202b41f1f1_1_115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896125" y="6289865"/>
            <a:ext cx="4251475" cy="2665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Google Shape;452;g1202b41f1f1_1_13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rgbClr val="FEE7D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1800" b="1">
                <a:latin typeface="Arial"/>
                <a:ea typeface="Arial"/>
                <a:cs typeface="Arial"/>
                <a:sym typeface="Arial"/>
              </a:rPr>
              <a:t> MONITORAGGIO COMPETENZE CHIAVE 8a</a:t>
            </a:r>
            <a:endParaRPr sz="1800" b="1"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1800" b="1" u="sng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Consapevolezza ed espressione culturale</a:t>
            </a:r>
            <a:endParaRPr sz="1800" b="1" u="sng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1800" b="1">
                <a:latin typeface="Arial"/>
                <a:ea typeface="Arial"/>
                <a:cs typeface="Arial"/>
                <a:sym typeface="Arial"/>
              </a:rPr>
              <a:t>CLASSE 5 A-B</a:t>
            </a:r>
            <a:br>
              <a:rPr lang="en-US" sz="1800" b="1">
                <a:latin typeface="Arial"/>
                <a:ea typeface="Arial"/>
                <a:cs typeface="Arial"/>
                <a:sym typeface="Arial"/>
              </a:rPr>
            </a:br>
            <a:r>
              <a:rPr lang="en-US" sz="1800" b="1">
                <a:latin typeface="Arial"/>
                <a:ea typeface="Arial"/>
                <a:cs typeface="Arial"/>
                <a:sym typeface="Arial"/>
              </a:rPr>
              <a:t>SCUOLA PRIMARIA  MONTERONI - ARNESANO</a:t>
            </a:r>
            <a:endParaRPr/>
          </a:p>
        </p:txBody>
      </p:sp>
      <p:sp>
        <p:nvSpPr>
          <p:cNvPr id="453" name="Google Shape;453;g1202b41f1f1_1_13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/>
              <a:t>21</a:t>
            </a:fld>
            <a:endParaRPr/>
          </a:p>
        </p:txBody>
      </p:sp>
      <p:sp>
        <p:nvSpPr>
          <p:cNvPr id="454" name="Google Shape;454;g1202b41f1f1_1_133"/>
          <p:cNvSpPr txBox="1"/>
          <p:nvPr/>
        </p:nvSpPr>
        <p:spPr>
          <a:xfrm>
            <a:off x="457200" y="2669425"/>
            <a:ext cx="1270800" cy="307800"/>
          </a:xfrm>
          <a:prstGeom prst="rect">
            <a:avLst/>
          </a:prstGeom>
          <a:solidFill>
            <a:srgbClr val="FF00FF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1" i="0" u="none" strike="noStrike" cap="none">
                <a:solidFill>
                  <a:srgbClr val="000000"/>
                </a:solidFill>
              </a:rPr>
              <a:t>Classe 5^ A</a:t>
            </a:r>
            <a:endParaRPr sz="1400" b="1" i="0" u="none" strike="noStrike" cap="none">
              <a:solidFill>
                <a:srgbClr val="000000"/>
              </a:solidFill>
            </a:endParaRPr>
          </a:p>
        </p:txBody>
      </p:sp>
      <p:sp>
        <p:nvSpPr>
          <p:cNvPr id="455" name="Google Shape;455;g1202b41f1f1_1_133"/>
          <p:cNvSpPr txBox="1"/>
          <p:nvPr/>
        </p:nvSpPr>
        <p:spPr>
          <a:xfrm>
            <a:off x="457200" y="5007975"/>
            <a:ext cx="1270800" cy="307800"/>
          </a:xfrm>
          <a:prstGeom prst="rect">
            <a:avLst/>
          </a:prstGeom>
          <a:solidFill>
            <a:srgbClr val="FF00FF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1" i="0" u="none" strike="noStrike" cap="none">
                <a:solidFill>
                  <a:srgbClr val="000000"/>
                </a:solidFill>
              </a:rPr>
              <a:t>Classe 5^ B</a:t>
            </a:r>
            <a:endParaRPr sz="1400" b="1" i="0" u="none" strike="noStrike" cap="none">
              <a:solidFill>
                <a:srgbClr val="000000"/>
              </a:solidFill>
            </a:endParaRPr>
          </a:p>
        </p:txBody>
      </p:sp>
      <p:sp>
        <p:nvSpPr>
          <p:cNvPr id="456" name="Google Shape;456;g1202b41f1f1_1_133"/>
          <p:cNvSpPr txBox="1"/>
          <p:nvPr/>
        </p:nvSpPr>
        <p:spPr>
          <a:xfrm>
            <a:off x="0" y="0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595959"/>
              </a:solidFill>
            </a:endParaRPr>
          </a:p>
        </p:txBody>
      </p:sp>
      <p:sp>
        <p:nvSpPr>
          <p:cNvPr id="457" name="Google Shape;457;g1202b41f1f1_1_133"/>
          <p:cNvSpPr txBox="1"/>
          <p:nvPr/>
        </p:nvSpPr>
        <p:spPr>
          <a:xfrm>
            <a:off x="2478325" y="1584475"/>
            <a:ext cx="1524000" cy="307800"/>
          </a:xfrm>
          <a:prstGeom prst="rect">
            <a:avLst/>
          </a:prstGeom>
          <a:solidFill>
            <a:srgbClr val="FF00FF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b="1"/>
              <a:t>  MONTERONI</a:t>
            </a:r>
            <a:endParaRPr sz="1400" b="1" i="0" u="none" strike="noStrike" cap="none">
              <a:solidFill>
                <a:srgbClr val="000000"/>
              </a:solidFill>
            </a:endParaRPr>
          </a:p>
        </p:txBody>
      </p:sp>
      <p:sp>
        <p:nvSpPr>
          <p:cNvPr id="458" name="Google Shape;458;g1202b41f1f1_1_133"/>
          <p:cNvSpPr txBox="1"/>
          <p:nvPr/>
        </p:nvSpPr>
        <p:spPr>
          <a:xfrm>
            <a:off x="6553200" y="1584475"/>
            <a:ext cx="1524000" cy="307800"/>
          </a:xfrm>
          <a:prstGeom prst="rect">
            <a:avLst/>
          </a:prstGeom>
          <a:solidFill>
            <a:srgbClr val="FF00FF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b="1"/>
              <a:t>   ARNESANO</a:t>
            </a:r>
            <a:endParaRPr sz="1400" b="1" i="0" u="none" strike="noStrike" cap="none">
              <a:solidFill>
                <a:srgbClr val="000000"/>
              </a:solidFill>
            </a:endParaRPr>
          </a:p>
        </p:txBody>
      </p:sp>
      <p:pic>
        <p:nvPicPr>
          <p:cNvPr id="459" name="Google Shape;459;g1202b41f1f1_1_1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78188" y="2275950"/>
            <a:ext cx="2867188" cy="1998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60" name="Google Shape;460;g1202b41f1f1_1_13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797050" y="4274250"/>
            <a:ext cx="2829476" cy="2123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61" name="Google Shape;461;g1202b41f1f1_1_13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493650" y="2154700"/>
            <a:ext cx="3000002" cy="2123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62" name="Google Shape;462;g1202b41f1f1_1_13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444700" y="4430100"/>
            <a:ext cx="3048952" cy="1926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63" name="Google Shape;463;g1202b41f1f1_1_13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860150" y="6356350"/>
            <a:ext cx="3233275" cy="257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Google Shape;468;g1202b41f1f1_1_15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rgbClr val="FEE7D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1800" b="1">
                <a:latin typeface="Arial"/>
                <a:ea typeface="Arial"/>
                <a:cs typeface="Arial"/>
                <a:sym typeface="Arial"/>
              </a:rPr>
              <a:t> MONITORAGGIO COMPETENZE CHIAVE 8b</a:t>
            </a:r>
            <a:endParaRPr sz="1800" b="1"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1800" b="1" u="sng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Consapevolezza ed espressione culturale</a:t>
            </a:r>
            <a:endParaRPr sz="1800" b="1" u="sng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1800" b="1">
                <a:latin typeface="Arial"/>
                <a:ea typeface="Arial"/>
                <a:cs typeface="Arial"/>
                <a:sym typeface="Arial"/>
              </a:rPr>
              <a:t>Classe 5 A-B</a:t>
            </a:r>
            <a:br>
              <a:rPr lang="en-US" sz="1800" b="1">
                <a:latin typeface="Arial"/>
                <a:ea typeface="Arial"/>
                <a:cs typeface="Arial"/>
                <a:sym typeface="Arial"/>
              </a:rPr>
            </a:br>
            <a:r>
              <a:rPr lang="en-US" sz="1800" b="1">
                <a:latin typeface="Arial"/>
                <a:ea typeface="Arial"/>
                <a:cs typeface="Arial"/>
                <a:sym typeface="Arial"/>
              </a:rPr>
              <a:t>SCUOLA PRIMARIA  MONTERONI - ARNESANO</a:t>
            </a:r>
            <a:endParaRPr/>
          </a:p>
        </p:txBody>
      </p:sp>
      <p:sp>
        <p:nvSpPr>
          <p:cNvPr id="469" name="Google Shape;469;g1202b41f1f1_1_15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/>
              <a:t>22</a:t>
            </a:fld>
            <a:endParaRPr/>
          </a:p>
        </p:txBody>
      </p:sp>
      <p:sp>
        <p:nvSpPr>
          <p:cNvPr id="470" name="Google Shape;470;g1202b41f1f1_1_151"/>
          <p:cNvSpPr txBox="1"/>
          <p:nvPr/>
        </p:nvSpPr>
        <p:spPr>
          <a:xfrm>
            <a:off x="457200" y="2588325"/>
            <a:ext cx="1270800" cy="307800"/>
          </a:xfrm>
          <a:prstGeom prst="rect">
            <a:avLst/>
          </a:prstGeom>
          <a:solidFill>
            <a:srgbClr val="FF00FF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1" i="0" u="none" strike="noStrike" cap="none">
                <a:solidFill>
                  <a:srgbClr val="000000"/>
                </a:solidFill>
              </a:rPr>
              <a:t>Classe 5^ A</a:t>
            </a:r>
            <a:endParaRPr sz="1400" b="1" i="0" u="none" strike="noStrike" cap="none">
              <a:solidFill>
                <a:srgbClr val="000000"/>
              </a:solidFill>
            </a:endParaRPr>
          </a:p>
        </p:txBody>
      </p:sp>
      <p:sp>
        <p:nvSpPr>
          <p:cNvPr id="471" name="Google Shape;471;g1202b41f1f1_1_151"/>
          <p:cNvSpPr txBox="1"/>
          <p:nvPr/>
        </p:nvSpPr>
        <p:spPr>
          <a:xfrm>
            <a:off x="457200" y="5084250"/>
            <a:ext cx="1270800" cy="307800"/>
          </a:xfrm>
          <a:prstGeom prst="rect">
            <a:avLst/>
          </a:prstGeom>
          <a:solidFill>
            <a:srgbClr val="FF00FF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1" i="0" u="none" strike="noStrike" cap="none">
                <a:solidFill>
                  <a:srgbClr val="000000"/>
                </a:solidFill>
              </a:rPr>
              <a:t>Classe 5^ B</a:t>
            </a:r>
            <a:endParaRPr sz="1400" b="1" i="0" u="none" strike="noStrike" cap="none">
              <a:solidFill>
                <a:srgbClr val="000000"/>
              </a:solidFill>
            </a:endParaRPr>
          </a:p>
        </p:txBody>
      </p:sp>
      <p:sp>
        <p:nvSpPr>
          <p:cNvPr id="472" name="Google Shape;472;g1202b41f1f1_1_151"/>
          <p:cNvSpPr txBox="1"/>
          <p:nvPr/>
        </p:nvSpPr>
        <p:spPr>
          <a:xfrm>
            <a:off x="0" y="0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595959"/>
              </a:solidFill>
            </a:endParaRPr>
          </a:p>
        </p:txBody>
      </p:sp>
      <p:sp>
        <p:nvSpPr>
          <p:cNvPr id="473" name="Google Shape;473;g1202b41f1f1_1_151"/>
          <p:cNvSpPr txBox="1"/>
          <p:nvPr/>
        </p:nvSpPr>
        <p:spPr>
          <a:xfrm>
            <a:off x="2478325" y="1584475"/>
            <a:ext cx="1524000" cy="307800"/>
          </a:xfrm>
          <a:prstGeom prst="rect">
            <a:avLst/>
          </a:prstGeom>
          <a:solidFill>
            <a:srgbClr val="FF00FF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/>
              <a:t> </a:t>
            </a:r>
            <a:r>
              <a:rPr lang="en-US" b="1"/>
              <a:t> MONTERONI</a:t>
            </a:r>
            <a:endParaRPr sz="1400" b="1" i="0" u="none" strike="noStrike" cap="none">
              <a:solidFill>
                <a:srgbClr val="000000"/>
              </a:solidFill>
            </a:endParaRPr>
          </a:p>
        </p:txBody>
      </p:sp>
      <p:sp>
        <p:nvSpPr>
          <p:cNvPr id="474" name="Google Shape;474;g1202b41f1f1_1_151"/>
          <p:cNvSpPr txBox="1"/>
          <p:nvPr/>
        </p:nvSpPr>
        <p:spPr>
          <a:xfrm>
            <a:off x="6553200" y="1584475"/>
            <a:ext cx="1524000" cy="307800"/>
          </a:xfrm>
          <a:prstGeom prst="rect">
            <a:avLst/>
          </a:prstGeom>
          <a:solidFill>
            <a:srgbClr val="FF00FF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/>
              <a:t>  </a:t>
            </a:r>
            <a:r>
              <a:rPr lang="en-US" b="1"/>
              <a:t>ARNESANO</a:t>
            </a:r>
            <a:endParaRPr sz="1400" b="1" i="0" u="none" strike="noStrike" cap="none">
              <a:solidFill>
                <a:srgbClr val="000000"/>
              </a:solidFill>
            </a:endParaRPr>
          </a:p>
        </p:txBody>
      </p:sp>
      <p:pic>
        <p:nvPicPr>
          <p:cNvPr id="475" name="Google Shape;475;g1202b41f1f1_1_1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66075" y="2215075"/>
            <a:ext cx="2890877" cy="1897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76" name="Google Shape;476;g1202b41f1f1_1_15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766075" y="4340725"/>
            <a:ext cx="2890876" cy="2040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77" name="Google Shape;477;g1202b41f1f1_1_15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687975" y="2113275"/>
            <a:ext cx="2890874" cy="2040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78" name="Google Shape;478;g1202b41f1f1_1_15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581863" y="4220850"/>
            <a:ext cx="3103101" cy="2135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79" name="Google Shape;479;g1202b41f1f1_1_151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000000" y="6290350"/>
            <a:ext cx="3452550" cy="253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Google Shape;484;g1202b41f1f1_1_16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rgbClr val="FEE7D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1800" b="1">
                <a:latin typeface="Arial"/>
                <a:ea typeface="Arial"/>
                <a:cs typeface="Arial"/>
                <a:sym typeface="Arial"/>
              </a:rPr>
              <a:t> MONITORAGGIO COMPETENZE CHIAVE 8c</a:t>
            </a:r>
            <a:endParaRPr sz="1800" b="1"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2000" b="1" u="sng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Consapevolezza ed espressione culturale</a:t>
            </a:r>
            <a:endParaRPr sz="2000" b="1" u="sng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1800" b="1">
                <a:latin typeface="Arial"/>
                <a:ea typeface="Arial"/>
                <a:cs typeface="Arial"/>
                <a:sym typeface="Arial"/>
              </a:rPr>
              <a:t>Classe 5 A-B</a:t>
            </a:r>
            <a:br>
              <a:rPr lang="en-US" sz="1800" b="1">
                <a:latin typeface="Arial"/>
                <a:ea typeface="Arial"/>
                <a:cs typeface="Arial"/>
                <a:sym typeface="Arial"/>
              </a:rPr>
            </a:br>
            <a:r>
              <a:rPr lang="en-US" sz="1800" b="1">
                <a:latin typeface="Arial"/>
                <a:ea typeface="Arial"/>
                <a:cs typeface="Arial"/>
                <a:sym typeface="Arial"/>
              </a:rPr>
              <a:t>SCUOLA PRIMARIA  MONTERONI - ARNESANO</a:t>
            </a:r>
            <a:endParaRPr/>
          </a:p>
        </p:txBody>
      </p:sp>
      <p:sp>
        <p:nvSpPr>
          <p:cNvPr id="485" name="Google Shape;485;g1202b41f1f1_1_16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/>
              <a:t>23</a:t>
            </a:fld>
            <a:endParaRPr/>
          </a:p>
        </p:txBody>
      </p:sp>
      <p:sp>
        <p:nvSpPr>
          <p:cNvPr id="486" name="Google Shape;486;g1202b41f1f1_1_169"/>
          <p:cNvSpPr txBox="1"/>
          <p:nvPr/>
        </p:nvSpPr>
        <p:spPr>
          <a:xfrm>
            <a:off x="709725" y="2518825"/>
            <a:ext cx="1270800" cy="307800"/>
          </a:xfrm>
          <a:prstGeom prst="rect">
            <a:avLst/>
          </a:prstGeom>
          <a:solidFill>
            <a:srgbClr val="FF00FF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</a:t>
            </a:r>
            <a:r>
              <a:rPr lang="en-US" sz="1400" b="1" i="0" u="none" strike="noStrike" cap="none">
                <a:solidFill>
                  <a:srgbClr val="000000"/>
                </a:solidFill>
              </a:rPr>
              <a:t>lasse 5^ A</a:t>
            </a:r>
            <a:endParaRPr sz="1400" b="1" i="0" u="none" strike="noStrike" cap="none">
              <a:solidFill>
                <a:srgbClr val="000000"/>
              </a:solidFill>
            </a:endParaRPr>
          </a:p>
        </p:txBody>
      </p:sp>
      <p:sp>
        <p:nvSpPr>
          <p:cNvPr id="487" name="Google Shape;487;g1202b41f1f1_1_169"/>
          <p:cNvSpPr txBox="1"/>
          <p:nvPr/>
        </p:nvSpPr>
        <p:spPr>
          <a:xfrm>
            <a:off x="596900" y="4945250"/>
            <a:ext cx="1270800" cy="307800"/>
          </a:xfrm>
          <a:prstGeom prst="rect">
            <a:avLst/>
          </a:prstGeom>
          <a:solidFill>
            <a:srgbClr val="FF00FF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1" i="0" u="none" strike="noStrike" cap="none">
                <a:solidFill>
                  <a:srgbClr val="000000"/>
                </a:solidFill>
              </a:rPr>
              <a:t>Classe 5^ B</a:t>
            </a:r>
            <a:endParaRPr sz="1400" b="1" i="0" u="none" strike="noStrike" cap="none">
              <a:solidFill>
                <a:srgbClr val="000000"/>
              </a:solidFill>
            </a:endParaRPr>
          </a:p>
        </p:txBody>
      </p:sp>
      <p:sp>
        <p:nvSpPr>
          <p:cNvPr id="488" name="Google Shape;488;g1202b41f1f1_1_169"/>
          <p:cNvSpPr txBox="1"/>
          <p:nvPr/>
        </p:nvSpPr>
        <p:spPr>
          <a:xfrm>
            <a:off x="0" y="0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595959"/>
              </a:solidFill>
            </a:endParaRPr>
          </a:p>
        </p:txBody>
      </p:sp>
      <p:sp>
        <p:nvSpPr>
          <p:cNvPr id="489" name="Google Shape;489;g1202b41f1f1_1_169"/>
          <p:cNvSpPr txBox="1"/>
          <p:nvPr/>
        </p:nvSpPr>
        <p:spPr>
          <a:xfrm>
            <a:off x="2478325" y="1584475"/>
            <a:ext cx="1524000" cy="307800"/>
          </a:xfrm>
          <a:prstGeom prst="rect">
            <a:avLst/>
          </a:prstGeom>
          <a:solidFill>
            <a:srgbClr val="FF00FF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/>
              <a:t>  </a:t>
            </a:r>
            <a:r>
              <a:rPr lang="en-US" b="1"/>
              <a:t>MONTERONI</a:t>
            </a:r>
            <a:endParaRPr sz="1400" b="1" i="0" u="none" strike="noStrike" cap="none">
              <a:solidFill>
                <a:srgbClr val="000000"/>
              </a:solidFill>
            </a:endParaRPr>
          </a:p>
        </p:txBody>
      </p:sp>
      <p:sp>
        <p:nvSpPr>
          <p:cNvPr id="490" name="Google Shape;490;g1202b41f1f1_1_169"/>
          <p:cNvSpPr txBox="1"/>
          <p:nvPr/>
        </p:nvSpPr>
        <p:spPr>
          <a:xfrm>
            <a:off x="6553200" y="1584475"/>
            <a:ext cx="1524000" cy="307800"/>
          </a:xfrm>
          <a:prstGeom prst="rect">
            <a:avLst/>
          </a:prstGeom>
          <a:solidFill>
            <a:srgbClr val="FF00FF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/>
              <a:t>  </a:t>
            </a:r>
            <a:r>
              <a:rPr lang="en-US" b="1"/>
              <a:t>ARNESANO</a:t>
            </a:r>
            <a:endParaRPr sz="1400" b="1" i="0" u="none" strike="noStrike" cap="none">
              <a:solidFill>
                <a:srgbClr val="000000"/>
              </a:solidFill>
            </a:endParaRPr>
          </a:p>
        </p:txBody>
      </p:sp>
      <p:pic>
        <p:nvPicPr>
          <p:cNvPr id="491" name="Google Shape;491;g1202b41f1f1_1_16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84150" y="2059125"/>
            <a:ext cx="3122176" cy="2088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92" name="Google Shape;492;g1202b41f1f1_1_16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867688" y="4268250"/>
            <a:ext cx="3017927" cy="2088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93" name="Google Shape;493;g1202b41f1f1_1_16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624050" y="2137350"/>
            <a:ext cx="2919301" cy="2130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94" name="Google Shape;494;g1202b41f1f1_1_16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583700" y="4268250"/>
            <a:ext cx="3000002" cy="2022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95" name="Google Shape;495;g1202b41f1f1_1_169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000000" y="6237325"/>
            <a:ext cx="4124075" cy="307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Google Shape;500;p27"/>
          <p:cNvSpPr txBox="1"/>
          <p:nvPr/>
        </p:nvSpPr>
        <p:spPr>
          <a:xfrm>
            <a:off x="685800" y="152400"/>
            <a:ext cx="7504500" cy="9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400"/>
              <a:buFont typeface="Calibri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</a:rPr>
              <a:t>SUCCESSO FORMATIVO </a:t>
            </a:r>
            <a:r>
              <a:rPr lang="en-US" sz="1800" b="1">
                <a:solidFill>
                  <a:schemeClr val="dk1"/>
                </a:solidFill>
              </a:rPr>
              <a:t>- </a:t>
            </a:r>
            <a:r>
              <a:rPr lang="en-US" sz="1800" b="1" i="0" u="none" strike="noStrike" cap="none">
                <a:solidFill>
                  <a:schemeClr val="dk1"/>
                </a:solidFill>
              </a:rPr>
              <a:t>MONITORAGGIO COMPORTAMENTO</a:t>
            </a:r>
            <a:br>
              <a:rPr lang="en-US" sz="1800" b="1" i="0" u="none" strike="noStrike" cap="none">
                <a:solidFill>
                  <a:schemeClr val="dk1"/>
                </a:solidFill>
              </a:rPr>
            </a:br>
            <a:r>
              <a:rPr lang="en-US" sz="1800" b="1" i="0" u="none" strike="noStrike" cap="none">
                <a:solidFill>
                  <a:schemeClr val="dk1"/>
                </a:solidFill>
              </a:rPr>
              <a:t> CLASSI QUINTE </a:t>
            </a:r>
            <a:r>
              <a:rPr lang="en-US" sz="1800" b="1">
                <a:solidFill>
                  <a:schemeClr val="dk1"/>
                </a:solidFill>
              </a:rPr>
              <a:t>- </a:t>
            </a:r>
            <a:r>
              <a:rPr lang="en-US" sz="1800" b="1" i="0" u="none" strike="noStrike" cap="none">
                <a:solidFill>
                  <a:schemeClr val="dk1"/>
                </a:solidFill>
              </a:rPr>
              <a:t>SCUOLA PRIMARIA - MONTERONI</a:t>
            </a:r>
            <a:endParaRPr sz="800" i="0" u="none" strike="noStrike" cap="none">
              <a:solidFill>
                <a:schemeClr val="dk1"/>
              </a:solidFill>
            </a:endParaRPr>
          </a:p>
        </p:txBody>
      </p:sp>
      <p:pic>
        <p:nvPicPr>
          <p:cNvPr id="501" name="Google Shape;501;p2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67650" y="1295400"/>
            <a:ext cx="7622574" cy="48212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" name="Google Shape;507;g1200fa951de_0_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25</a:t>
            </a:fld>
            <a:endParaRPr/>
          </a:p>
        </p:txBody>
      </p:sp>
      <p:pic>
        <p:nvPicPr>
          <p:cNvPr id="508" name="Google Shape;508;g1200fa951de_0_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06650" y="1274300"/>
            <a:ext cx="7680501" cy="4805025"/>
          </a:xfrm>
          <a:prstGeom prst="rect">
            <a:avLst/>
          </a:prstGeom>
          <a:noFill/>
          <a:ln>
            <a:noFill/>
          </a:ln>
        </p:spPr>
      </p:pic>
      <p:sp>
        <p:nvSpPr>
          <p:cNvPr id="509" name="Google Shape;509;g1200fa951de_0_8"/>
          <p:cNvSpPr txBox="1"/>
          <p:nvPr/>
        </p:nvSpPr>
        <p:spPr>
          <a:xfrm>
            <a:off x="685800" y="152400"/>
            <a:ext cx="7696200" cy="990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400"/>
              <a:buFont typeface="Calibri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SUCCESSO FORMATIVO – MONITORAGGIO </a:t>
            </a:r>
            <a:endParaRPr sz="18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400"/>
              <a:buFont typeface="Calibri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COMPORTAMENTO</a:t>
            </a:r>
            <a:br>
              <a:rPr lang="en-US"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CLASSI QUINTE SCUOLA PRIMARIA - ARNESANO</a:t>
            </a: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" name="Google Shape;514;p28"/>
          <p:cNvSpPr txBox="1"/>
          <p:nvPr/>
        </p:nvSpPr>
        <p:spPr>
          <a:xfrm>
            <a:off x="0" y="0"/>
            <a:ext cx="8592000" cy="15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1" u="sng">
              <a:solidFill>
                <a:srgbClr val="99003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u="sng">
                <a:solidFill>
                  <a:srgbClr val="990033"/>
                </a:solidFill>
                <a:latin typeface="Calibri"/>
                <a:ea typeface="Calibri"/>
                <a:cs typeface="Calibri"/>
                <a:sym typeface="Calibri"/>
              </a:rPr>
              <a:t>SUCCESSO  FORMATIVO</a:t>
            </a:r>
            <a:r>
              <a:rPr lang="en-US" sz="1800" b="1" u="sng">
                <a:solidFill>
                  <a:srgbClr val="990033"/>
                </a:solidFill>
              </a:rPr>
              <a:t> </a:t>
            </a:r>
            <a:r>
              <a:rPr lang="en-US" sz="1800" b="1" u="sng">
                <a:solidFill>
                  <a:srgbClr val="990033"/>
                </a:solidFill>
                <a:latin typeface="Calibri"/>
                <a:ea typeface="Calibri"/>
                <a:cs typeface="Calibri"/>
                <a:sym typeface="Calibri"/>
              </a:rPr>
              <a:t> MONITORAGGIO  COMPETENZE </a:t>
            </a:r>
            <a:endParaRPr sz="1800" b="1" u="sng">
              <a:solidFill>
                <a:srgbClr val="99003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u="sng">
                <a:solidFill>
                  <a:srgbClr val="990033"/>
                </a:solidFill>
                <a:latin typeface="Calibri"/>
                <a:ea typeface="Calibri"/>
                <a:cs typeface="Calibri"/>
                <a:sym typeface="Calibri"/>
              </a:rPr>
              <a:t>Anno Scolastico 2021/2022</a:t>
            </a:r>
            <a:endParaRPr sz="1800" b="1" u="sng">
              <a:solidFill>
                <a:srgbClr val="99003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u="sng">
                <a:solidFill>
                  <a:srgbClr val="990033"/>
                </a:solidFill>
                <a:latin typeface="Calibri"/>
                <a:ea typeface="Calibri"/>
                <a:cs typeface="Calibri"/>
                <a:sym typeface="Calibri"/>
              </a:rPr>
              <a:t>SCUOLA  SECONDARIA  DI  I  GRADO</a:t>
            </a:r>
            <a:endParaRPr sz="1800" b="1" u="sng">
              <a:solidFill>
                <a:srgbClr val="99003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u="sng">
                <a:solidFill>
                  <a:srgbClr val="990033"/>
                </a:solidFill>
              </a:rPr>
              <a:t>«Vittorio Bodini»  </a:t>
            </a:r>
            <a:r>
              <a:rPr lang="en-US" sz="1800" b="1" u="sng">
                <a:solidFill>
                  <a:srgbClr val="990033"/>
                </a:solidFill>
                <a:latin typeface="Calibri"/>
                <a:ea typeface="Calibri"/>
                <a:cs typeface="Calibri"/>
                <a:sym typeface="Calibri"/>
              </a:rPr>
              <a:t>MONTERONI DI LECCE </a:t>
            </a:r>
            <a:endParaRPr sz="1800" b="1" u="sng">
              <a:solidFill>
                <a:srgbClr val="99003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5" name="Google Shape;515;p28"/>
          <p:cNvSpPr txBox="1"/>
          <p:nvPr/>
        </p:nvSpPr>
        <p:spPr>
          <a:xfrm>
            <a:off x="325950" y="1786200"/>
            <a:ext cx="3000000" cy="89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solidFill>
                  <a:schemeClr val="dk1"/>
                </a:solidFill>
              </a:rPr>
              <a:t>AREA COMPORTAMENTALE MONTERONI</a:t>
            </a:r>
            <a:endParaRPr b="1">
              <a:solidFill>
                <a:schemeClr val="dk1"/>
              </a:solidFill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solidFill>
                  <a:schemeClr val="dk1"/>
                </a:solidFill>
              </a:rPr>
              <a:t>I QUADRIMESTRE</a:t>
            </a:r>
            <a:endParaRPr b="1">
              <a:solidFill>
                <a:schemeClr val="dk1"/>
              </a:solidFill>
            </a:endParaRPr>
          </a:p>
        </p:txBody>
      </p:sp>
      <p:pic>
        <p:nvPicPr>
          <p:cNvPr id="516" name="Google Shape;516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5950" y="3133000"/>
            <a:ext cx="4047545" cy="2696300"/>
          </a:xfrm>
          <a:prstGeom prst="rect">
            <a:avLst/>
          </a:prstGeom>
          <a:noFill/>
          <a:ln>
            <a:noFill/>
          </a:ln>
        </p:spPr>
      </p:pic>
      <p:sp>
        <p:nvSpPr>
          <p:cNvPr id="517" name="Google Shape;517;p28"/>
          <p:cNvSpPr txBox="1"/>
          <p:nvPr/>
        </p:nvSpPr>
        <p:spPr>
          <a:xfrm>
            <a:off x="5736725" y="1847325"/>
            <a:ext cx="3000000" cy="89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solidFill>
                  <a:schemeClr val="dk1"/>
                </a:solidFill>
              </a:rPr>
              <a:t>AREA COMPORTAMENTALE MONTERONI</a:t>
            </a:r>
            <a:endParaRPr b="1">
              <a:solidFill>
                <a:schemeClr val="dk1"/>
              </a:solidFill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solidFill>
                  <a:schemeClr val="dk1"/>
                </a:solidFill>
              </a:rPr>
              <a:t>II QUADRIMESTRE</a:t>
            </a:r>
            <a:endParaRPr b="1">
              <a:solidFill>
                <a:schemeClr val="dk1"/>
              </a:solidFill>
            </a:endParaRPr>
          </a:p>
        </p:txBody>
      </p:sp>
      <p:pic>
        <p:nvPicPr>
          <p:cNvPr id="518" name="Google Shape;518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02700" y="3236650"/>
            <a:ext cx="3663099" cy="2696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" name="Google Shape;523;p29"/>
          <p:cNvSpPr txBox="1"/>
          <p:nvPr/>
        </p:nvSpPr>
        <p:spPr>
          <a:xfrm>
            <a:off x="169500" y="0"/>
            <a:ext cx="8974500" cy="129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u="sng">
                <a:solidFill>
                  <a:srgbClr val="990033"/>
                </a:solidFill>
                <a:latin typeface="Calibri"/>
                <a:ea typeface="Calibri"/>
                <a:cs typeface="Calibri"/>
                <a:sym typeface="Calibri"/>
              </a:rPr>
              <a:t>SUCCESSO  FORMATIVO</a:t>
            </a:r>
            <a:r>
              <a:rPr lang="en-US" sz="1800" b="1" u="sng">
                <a:solidFill>
                  <a:srgbClr val="990033"/>
                </a:solidFill>
              </a:rPr>
              <a:t> </a:t>
            </a:r>
            <a:r>
              <a:rPr lang="en-US" sz="1800" b="1" u="sng">
                <a:solidFill>
                  <a:srgbClr val="990033"/>
                </a:solidFill>
                <a:latin typeface="Calibri"/>
                <a:ea typeface="Calibri"/>
                <a:cs typeface="Calibri"/>
                <a:sym typeface="Calibri"/>
              </a:rPr>
              <a:t> MONITORAGGIO  COMPETENZE </a:t>
            </a:r>
            <a:endParaRPr sz="1800" b="1" u="sng">
              <a:solidFill>
                <a:srgbClr val="99003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u="sng">
                <a:solidFill>
                  <a:srgbClr val="990033"/>
                </a:solidFill>
                <a:latin typeface="Calibri"/>
                <a:ea typeface="Calibri"/>
                <a:cs typeface="Calibri"/>
                <a:sym typeface="Calibri"/>
              </a:rPr>
              <a:t>Anno Scolastico 2021/2022</a:t>
            </a:r>
            <a:endParaRPr sz="1800" b="1" u="sng">
              <a:solidFill>
                <a:srgbClr val="99003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u="sng">
                <a:solidFill>
                  <a:srgbClr val="990033"/>
                </a:solidFill>
                <a:latin typeface="Calibri"/>
                <a:ea typeface="Calibri"/>
                <a:cs typeface="Calibri"/>
                <a:sym typeface="Calibri"/>
              </a:rPr>
              <a:t>SCUOLA  SECONDARIA  DI  I  GRADO</a:t>
            </a:r>
            <a:endParaRPr sz="1800" b="1" u="sng">
              <a:solidFill>
                <a:srgbClr val="99003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u="sng">
                <a:solidFill>
                  <a:srgbClr val="990033"/>
                </a:solidFill>
              </a:rPr>
              <a:t>«Vittorio Bodini»  </a:t>
            </a:r>
            <a:r>
              <a:rPr lang="en-US" sz="1800" b="1" u="sng">
                <a:solidFill>
                  <a:srgbClr val="990033"/>
                </a:solidFill>
                <a:latin typeface="Calibri"/>
                <a:ea typeface="Calibri"/>
                <a:cs typeface="Calibri"/>
                <a:sym typeface="Calibri"/>
              </a:rPr>
              <a:t>MONTERONI DI LECCE </a:t>
            </a:r>
            <a:endParaRPr/>
          </a:p>
        </p:txBody>
      </p:sp>
      <p:pic>
        <p:nvPicPr>
          <p:cNvPr id="524" name="Google Shape;524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9500" y="2437658"/>
            <a:ext cx="4337000" cy="4310817"/>
          </a:xfrm>
          <a:prstGeom prst="rect">
            <a:avLst/>
          </a:prstGeom>
          <a:noFill/>
          <a:ln>
            <a:noFill/>
          </a:ln>
        </p:spPr>
      </p:pic>
      <p:sp>
        <p:nvSpPr>
          <p:cNvPr id="525" name="Google Shape;525;p29"/>
          <p:cNvSpPr txBox="1"/>
          <p:nvPr/>
        </p:nvSpPr>
        <p:spPr>
          <a:xfrm>
            <a:off x="1147350" y="1499350"/>
            <a:ext cx="3000000" cy="6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solidFill>
                  <a:schemeClr val="dk1"/>
                </a:solidFill>
              </a:rPr>
              <a:t>AREA COGNITIVA  MONTERONI</a:t>
            </a:r>
            <a:endParaRPr b="1">
              <a:solidFill>
                <a:schemeClr val="dk1"/>
              </a:solidFill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solidFill>
                  <a:schemeClr val="dk1"/>
                </a:solidFill>
              </a:rPr>
              <a:t>I QUADRIMESTRE</a:t>
            </a:r>
            <a:endParaRPr b="1">
              <a:solidFill>
                <a:schemeClr val="dk1"/>
              </a:solidFill>
            </a:endParaRPr>
          </a:p>
        </p:txBody>
      </p:sp>
      <p:sp>
        <p:nvSpPr>
          <p:cNvPr id="526" name="Google Shape;526;p29"/>
          <p:cNvSpPr txBox="1"/>
          <p:nvPr/>
        </p:nvSpPr>
        <p:spPr>
          <a:xfrm>
            <a:off x="5345600" y="1499350"/>
            <a:ext cx="3000000" cy="6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solidFill>
                  <a:schemeClr val="dk1"/>
                </a:solidFill>
              </a:rPr>
              <a:t>AREA COGNITIVA MONTERONI</a:t>
            </a:r>
            <a:endParaRPr b="1">
              <a:solidFill>
                <a:schemeClr val="dk1"/>
              </a:solidFill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solidFill>
                  <a:schemeClr val="dk1"/>
                </a:solidFill>
              </a:rPr>
              <a:t>II QUADRIMESTRE</a:t>
            </a:r>
            <a:endParaRPr b="1">
              <a:solidFill>
                <a:schemeClr val="dk1"/>
              </a:solidFill>
            </a:endParaRPr>
          </a:p>
        </p:txBody>
      </p:sp>
      <p:pic>
        <p:nvPicPr>
          <p:cNvPr id="527" name="Google Shape;527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95975" y="2437650"/>
            <a:ext cx="4699250" cy="4224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" name="Google Shape;532;p30"/>
          <p:cNvSpPr txBox="1">
            <a:spLocks noGrp="1"/>
          </p:cNvSpPr>
          <p:nvPr>
            <p:ph type="title"/>
          </p:nvPr>
        </p:nvSpPr>
        <p:spPr>
          <a:xfrm>
            <a:off x="306387" y="363537"/>
            <a:ext cx="8166100" cy="1482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 b="1" u="sng">
                <a:solidFill>
                  <a:srgbClr val="990033"/>
                </a:solidFill>
              </a:rPr>
              <a:t>SUCCESSO  FORMATIVO</a:t>
            </a:r>
            <a:r>
              <a:rPr lang="en-US" sz="1800" b="1" u="sng">
                <a:solidFill>
                  <a:srgbClr val="990033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1" u="sng">
                <a:solidFill>
                  <a:srgbClr val="990033"/>
                </a:solidFill>
              </a:rPr>
              <a:t> MONITORAGGIO  COMPETENZE </a:t>
            </a:r>
            <a:endParaRPr sz="1800" b="1" u="sng">
              <a:solidFill>
                <a:srgbClr val="990033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 b="1" u="sng">
                <a:solidFill>
                  <a:srgbClr val="990033"/>
                </a:solidFill>
              </a:rPr>
              <a:t>Anno Scolastico 2021/2022</a:t>
            </a:r>
            <a:endParaRPr sz="1800" b="1" u="sng">
              <a:solidFill>
                <a:srgbClr val="990033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 b="1" u="sng">
                <a:solidFill>
                  <a:srgbClr val="990033"/>
                </a:solidFill>
              </a:rPr>
              <a:t>SCUOLA  SECONDARIA  DI  I  GRADO</a:t>
            </a:r>
            <a:endParaRPr sz="1800" b="1" u="sng">
              <a:solidFill>
                <a:srgbClr val="990033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 b="1" u="sng">
                <a:solidFill>
                  <a:srgbClr val="990033"/>
                </a:solidFill>
                <a:latin typeface="Arial"/>
                <a:ea typeface="Arial"/>
                <a:cs typeface="Arial"/>
                <a:sym typeface="Arial"/>
              </a:rPr>
              <a:t>«Vittorio Bodini»  </a:t>
            </a:r>
            <a:r>
              <a:rPr lang="en-US" sz="1800" b="1" u="sng">
                <a:solidFill>
                  <a:srgbClr val="990033"/>
                </a:solidFill>
              </a:rPr>
              <a:t>MONTERONI DI LECCE </a:t>
            </a:r>
            <a:endParaRPr sz="1800" b="1" u="sng">
              <a:solidFill>
                <a:srgbClr val="990033"/>
              </a:solidFill>
            </a:endParaRPr>
          </a:p>
        </p:txBody>
      </p:sp>
      <p:pic>
        <p:nvPicPr>
          <p:cNvPr id="533" name="Google Shape;533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233425"/>
            <a:ext cx="4663376" cy="3624575"/>
          </a:xfrm>
          <a:prstGeom prst="rect">
            <a:avLst/>
          </a:prstGeom>
          <a:noFill/>
          <a:ln>
            <a:noFill/>
          </a:ln>
        </p:spPr>
      </p:pic>
      <p:sp>
        <p:nvSpPr>
          <p:cNvPr id="534" name="Google Shape;534;p30"/>
          <p:cNvSpPr txBox="1"/>
          <p:nvPr/>
        </p:nvSpPr>
        <p:spPr>
          <a:xfrm>
            <a:off x="1173425" y="1928975"/>
            <a:ext cx="2959500" cy="89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solidFill>
                  <a:schemeClr val="dk1"/>
                </a:solidFill>
              </a:rPr>
              <a:t>AREA COMPORTAMENTALE ARNESANO</a:t>
            </a:r>
            <a:endParaRPr b="1">
              <a:solidFill>
                <a:schemeClr val="dk1"/>
              </a:solidFill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solidFill>
                  <a:schemeClr val="dk1"/>
                </a:solidFill>
              </a:rPr>
              <a:t>I QUADRIMESTRE</a:t>
            </a:r>
            <a:endParaRPr b="1">
              <a:solidFill>
                <a:schemeClr val="dk1"/>
              </a:solidFill>
            </a:endParaRPr>
          </a:p>
        </p:txBody>
      </p:sp>
      <p:sp>
        <p:nvSpPr>
          <p:cNvPr id="535" name="Google Shape;535;p30"/>
          <p:cNvSpPr txBox="1"/>
          <p:nvPr/>
        </p:nvSpPr>
        <p:spPr>
          <a:xfrm>
            <a:off x="5565938" y="1961488"/>
            <a:ext cx="3000000" cy="89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solidFill>
                  <a:schemeClr val="dk1"/>
                </a:solidFill>
              </a:rPr>
              <a:t>AREA COMPORTAMENTALE ARNESANO</a:t>
            </a:r>
            <a:endParaRPr b="1">
              <a:solidFill>
                <a:schemeClr val="dk1"/>
              </a:solidFill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solidFill>
                  <a:schemeClr val="dk1"/>
                </a:solidFill>
              </a:rPr>
              <a:t>II QUADRIMESTRE</a:t>
            </a:r>
            <a:endParaRPr b="1">
              <a:solidFill>
                <a:schemeClr val="dk1"/>
              </a:solidFill>
            </a:endParaRPr>
          </a:p>
        </p:txBody>
      </p:sp>
      <p:pic>
        <p:nvPicPr>
          <p:cNvPr id="536" name="Google Shape;536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80352" y="3233425"/>
            <a:ext cx="4027572" cy="3314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" name="Google Shape;541;p31"/>
          <p:cNvSpPr txBox="1">
            <a:spLocks noGrp="1"/>
          </p:cNvSpPr>
          <p:nvPr>
            <p:ph type="title"/>
          </p:nvPr>
        </p:nvSpPr>
        <p:spPr>
          <a:xfrm>
            <a:off x="373062" y="222250"/>
            <a:ext cx="8166100" cy="1482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0033"/>
              </a:buClr>
              <a:buSzPct val="111111"/>
              <a:buFont typeface="Calibri"/>
              <a:buNone/>
            </a:pPr>
            <a:r>
              <a:rPr lang="en-US" sz="1400" b="1" i="0" u="sng">
                <a:solidFill>
                  <a:srgbClr val="990033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1400" b="1" i="0" u="sng">
                <a:solidFill>
                  <a:srgbClr val="990033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400" b="1" i="0" u="sng">
                <a:solidFill>
                  <a:srgbClr val="990033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1400" b="1" i="0" u="sng">
                <a:solidFill>
                  <a:srgbClr val="990033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000" b="1" i="0" u="sng">
                <a:solidFill>
                  <a:srgbClr val="990033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2000" b="1" i="0" u="sng">
                <a:solidFill>
                  <a:srgbClr val="990033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000" b="1" i="0" u="sng">
                <a:solidFill>
                  <a:srgbClr val="990033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2000" b="1" i="0" u="sng">
                <a:solidFill>
                  <a:srgbClr val="990033"/>
                </a:solidFill>
                <a:latin typeface="Calibri"/>
                <a:ea typeface="Calibri"/>
                <a:cs typeface="Calibri"/>
                <a:sym typeface="Calibri"/>
              </a:rPr>
            </a:br>
            <a:endParaRPr/>
          </a:p>
        </p:txBody>
      </p:sp>
      <p:pic>
        <p:nvPicPr>
          <p:cNvPr id="542" name="Google Shape;54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117075" y="48544"/>
            <a:ext cx="9261074" cy="69458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3</a:t>
            </a:fld>
            <a:endParaRPr lang="en-US"/>
          </a:p>
        </p:txBody>
      </p:sp>
      <p:sp>
        <p:nvSpPr>
          <p:cNvPr id="3" name="Google Shape;595;p37"/>
          <p:cNvSpPr txBox="1">
            <a:spLocks/>
          </p:cNvSpPr>
          <p:nvPr/>
        </p:nvSpPr>
        <p:spPr>
          <a:xfrm>
            <a:off x="250825" y="706650"/>
            <a:ext cx="8640900" cy="597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just">
              <a:lnSpc>
                <a:spcPct val="60000"/>
              </a:lnSpc>
              <a:buClr>
                <a:schemeClr val="dk1"/>
              </a:buClr>
              <a:buSzPts val="1100"/>
            </a:pPr>
            <a:r>
              <a:rPr lang="it-IT" sz="1300" b="1" dirty="0" smtClean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Valutazione delle attività del Piano</a:t>
            </a:r>
          </a:p>
          <a:p>
            <a:pPr algn="just">
              <a:lnSpc>
                <a:spcPct val="60000"/>
              </a:lnSpc>
              <a:buClr>
                <a:schemeClr val="dk1"/>
              </a:buClr>
              <a:buSzPts val="1100"/>
            </a:pPr>
            <a:endParaRPr lang="it-IT" sz="1300" b="1" dirty="0">
              <a:solidFill>
                <a:srgbClr val="FF0000"/>
              </a:solidFill>
              <a:latin typeface="Calibri"/>
              <a:cs typeface="Calibri"/>
              <a:sym typeface="Calibri"/>
            </a:endParaRPr>
          </a:p>
          <a:p>
            <a:pPr algn="just">
              <a:lnSpc>
                <a:spcPct val="60000"/>
              </a:lnSpc>
              <a:buClr>
                <a:schemeClr val="dk1"/>
              </a:buClr>
              <a:buSzPts val="1100"/>
            </a:pPr>
            <a:endParaRPr lang="it-IT" sz="1300" b="1" dirty="0" smtClean="0">
              <a:solidFill>
                <a:srgbClr val="FF0000"/>
              </a:solidFill>
              <a:latin typeface="Calibri"/>
              <a:cs typeface="Calibri"/>
              <a:sym typeface="Calibri"/>
            </a:endParaRPr>
          </a:p>
          <a:p>
            <a:pPr algn="just">
              <a:lnSpc>
                <a:spcPct val="60000"/>
              </a:lnSpc>
              <a:buClr>
                <a:schemeClr val="dk1"/>
              </a:buClr>
              <a:buSzPts val="1100"/>
            </a:pPr>
            <a:endParaRPr lang="it-IT" sz="1300" b="1" dirty="0">
              <a:solidFill>
                <a:srgbClr val="FF0000"/>
              </a:solidFill>
              <a:latin typeface="Calibri"/>
              <a:cs typeface="Calibri"/>
              <a:sym typeface="Calibri"/>
            </a:endParaRPr>
          </a:p>
          <a:p>
            <a:pPr algn="just">
              <a:lnSpc>
                <a:spcPct val="60000"/>
              </a:lnSpc>
              <a:buClr>
                <a:schemeClr val="dk1"/>
              </a:buClr>
              <a:buSzPts val="1100"/>
            </a:pPr>
            <a:endParaRPr lang="it-IT" sz="1300" b="1" dirty="0" smtClean="0">
              <a:solidFill>
                <a:srgbClr val="FF0000"/>
              </a:solidFill>
              <a:latin typeface="Calibri"/>
              <a:cs typeface="Calibri"/>
              <a:sym typeface="Calibri"/>
            </a:endParaRPr>
          </a:p>
          <a:p>
            <a:pPr algn="just">
              <a:lnSpc>
                <a:spcPct val="60000"/>
              </a:lnSpc>
              <a:buClr>
                <a:schemeClr val="dk1"/>
              </a:buClr>
              <a:buSzPts val="1100"/>
            </a:pPr>
            <a:endParaRPr lang="it-IT" sz="1300" dirty="0" smtClean="0">
              <a:solidFill>
                <a:srgbClr val="FF0000"/>
              </a:solidFill>
            </a:endParaRPr>
          </a:p>
          <a:p>
            <a:pPr marL="457200">
              <a:lnSpc>
                <a:spcPct val="60000"/>
              </a:lnSpc>
              <a:spcBef>
                <a:spcPts val="220"/>
              </a:spcBef>
            </a:pPr>
            <a:r>
              <a:rPr lang="it-IT" sz="1200" dirty="0" smtClean="0">
                <a:solidFill>
                  <a:schemeClr val="dk1"/>
                </a:solidFill>
              </a:rPr>
              <a:t>.</a:t>
            </a:r>
            <a:endParaRPr lang="it-IT" sz="1200" dirty="0" smtClean="0"/>
          </a:p>
          <a:p>
            <a:pPr marL="457200">
              <a:lnSpc>
                <a:spcPct val="60000"/>
              </a:lnSpc>
              <a:spcBef>
                <a:spcPts val="220"/>
              </a:spcBef>
            </a:pPr>
            <a:endParaRPr lang="it-IT" sz="1200" dirty="0" smtClean="0">
              <a:solidFill>
                <a:schemeClr val="dk1"/>
              </a:solidFill>
            </a:endParaRPr>
          </a:p>
          <a:p>
            <a:pPr marL="457200">
              <a:lnSpc>
                <a:spcPct val="60000"/>
              </a:lnSpc>
              <a:spcBef>
                <a:spcPts val="220"/>
              </a:spcBef>
            </a:pPr>
            <a:endParaRPr lang="it-IT" sz="1200" dirty="0" smtClean="0">
              <a:solidFill>
                <a:schemeClr val="dk1"/>
              </a:solidFill>
            </a:endParaRPr>
          </a:p>
          <a:p>
            <a:pPr marL="457200">
              <a:lnSpc>
                <a:spcPct val="60000"/>
              </a:lnSpc>
              <a:spcBef>
                <a:spcPts val="220"/>
              </a:spcBef>
            </a:pPr>
            <a:endParaRPr lang="it-IT" sz="1200" dirty="0" smtClean="0">
              <a:solidFill>
                <a:schemeClr val="dk1"/>
              </a:solidFill>
            </a:endParaRPr>
          </a:p>
          <a:p>
            <a:pPr marL="457200">
              <a:lnSpc>
                <a:spcPct val="60000"/>
              </a:lnSpc>
              <a:spcBef>
                <a:spcPts val="220"/>
              </a:spcBef>
            </a:pPr>
            <a:endParaRPr lang="it-IT" sz="1200" dirty="0" smtClean="0">
              <a:solidFill>
                <a:schemeClr val="dk1"/>
              </a:solidFill>
            </a:endParaRPr>
          </a:p>
          <a:p>
            <a:pPr>
              <a:lnSpc>
                <a:spcPct val="60000"/>
              </a:lnSpc>
              <a:spcBef>
                <a:spcPts val="220"/>
              </a:spcBef>
            </a:pPr>
            <a:endParaRPr lang="it-IT" sz="1200" dirty="0" smtClean="0">
              <a:solidFill>
                <a:schemeClr val="dk1"/>
              </a:solidFill>
            </a:endParaRPr>
          </a:p>
          <a:p>
            <a:pPr marL="457200" indent="-304800">
              <a:lnSpc>
                <a:spcPct val="60000"/>
              </a:lnSpc>
              <a:spcBef>
                <a:spcPts val="220"/>
              </a:spcBef>
              <a:buClr>
                <a:schemeClr val="dk1"/>
              </a:buClr>
              <a:buSzPts val="1200"/>
              <a:buFont typeface="Arial"/>
              <a:buChar char="➢"/>
            </a:pPr>
            <a:endParaRPr lang="it-IT" sz="1200" b="1" u="sng" dirty="0" smtClean="0">
              <a:solidFill>
                <a:schemeClr val="dk1"/>
              </a:solidFill>
            </a:endParaRPr>
          </a:p>
          <a:p>
            <a:pPr marL="457200" indent="-304800">
              <a:lnSpc>
                <a:spcPct val="60000"/>
              </a:lnSpc>
              <a:spcBef>
                <a:spcPts val="220"/>
              </a:spcBef>
              <a:buClr>
                <a:schemeClr val="dk1"/>
              </a:buClr>
              <a:buSzPts val="1200"/>
              <a:buFont typeface="Arial"/>
              <a:buChar char="➢"/>
            </a:pPr>
            <a:endParaRPr lang="it-IT" sz="1200" b="1" u="sng" dirty="0">
              <a:solidFill>
                <a:schemeClr val="dk1"/>
              </a:solidFill>
            </a:endParaRPr>
          </a:p>
          <a:p>
            <a:pPr marL="457200" indent="-304800">
              <a:lnSpc>
                <a:spcPct val="60000"/>
              </a:lnSpc>
              <a:spcBef>
                <a:spcPts val="220"/>
              </a:spcBef>
              <a:buClr>
                <a:schemeClr val="dk1"/>
              </a:buClr>
              <a:buSzPts val="1200"/>
              <a:buFont typeface="Arial"/>
              <a:buChar char="➢"/>
            </a:pPr>
            <a:endParaRPr lang="it-IT" sz="1200" b="1" u="sng" dirty="0" smtClean="0">
              <a:solidFill>
                <a:schemeClr val="dk1"/>
              </a:solidFill>
            </a:endParaRPr>
          </a:p>
          <a:p>
            <a:pPr marL="457200" indent="-304800">
              <a:lnSpc>
                <a:spcPct val="60000"/>
              </a:lnSpc>
              <a:spcBef>
                <a:spcPts val="220"/>
              </a:spcBef>
              <a:buClr>
                <a:schemeClr val="dk1"/>
              </a:buClr>
              <a:buSzPts val="1200"/>
              <a:buFont typeface="Arial"/>
              <a:buChar char="➢"/>
            </a:pPr>
            <a:endParaRPr lang="it-IT" sz="1200" b="1" u="sng" dirty="0">
              <a:solidFill>
                <a:schemeClr val="dk1"/>
              </a:solidFill>
            </a:endParaRPr>
          </a:p>
          <a:p>
            <a:pPr marL="457200" indent="-304800">
              <a:lnSpc>
                <a:spcPct val="60000"/>
              </a:lnSpc>
              <a:spcBef>
                <a:spcPts val="220"/>
              </a:spcBef>
              <a:buClr>
                <a:schemeClr val="dk1"/>
              </a:buClr>
              <a:buSzPts val="1200"/>
              <a:buFont typeface="Arial"/>
              <a:buChar char="➢"/>
            </a:pPr>
            <a:endParaRPr lang="it-IT" sz="1200" b="1" u="sng" dirty="0" smtClean="0">
              <a:solidFill>
                <a:schemeClr val="dk1"/>
              </a:solidFill>
            </a:endParaRPr>
          </a:p>
          <a:p>
            <a:pPr marL="323850" indent="-171450">
              <a:spcBef>
                <a:spcPts val="220"/>
              </a:spcBef>
              <a:buClr>
                <a:schemeClr val="dk1"/>
              </a:buClr>
              <a:buSzPts val="1200"/>
              <a:buFont typeface="Wingdings" panose="05000000000000000000" pitchFamily="2" charset="2"/>
              <a:buChar char="Ø"/>
            </a:pPr>
            <a:endParaRPr lang="it-IT" sz="1200" b="1" u="sng" dirty="0" smtClean="0">
              <a:solidFill>
                <a:schemeClr val="dk1"/>
              </a:solidFill>
            </a:endParaRPr>
          </a:p>
          <a:p>
            <a:pPr marL="323850" indent="-171450">
              <a:spcBef>
                <a:spcPts val="220"/>
              </a:spcBef>
              <a:buClr>
                <a:schemeClr val="dk1"/>
              </a:buClr>
              <a:buSzPts val="1200"/>
              <a:buFont typeface="Wingdings" panose="05000000000000000000" pitchFamily="2" charset="2"/>
              <a:buChar char="Ø"/>
            </a:pPr>
            <a:r>
              <a:rPr lang="it-IT" sz="1200" b="1" u="sng" dirty="0" smtClean="0">
                <a:solidFill>
                  <a:schemeClr val="dk1"/>
                </a:solidFill>
              </a:rPr>
              <a:t>   Scuola Primaria   </a:t>
            </a:r>
            <a:r>
              <a:rPr lang="it-IT" sz="1200" b="1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Monitoraggio competenze chiave nelle discipline e competenze sociali e civiche in uscita  </a:t>
            </a:r>
          </a:p>
          <a:p>
            <a:pPr marL="457200">
              <a:spcBef>
                <a:spcPts val="220"/>
              </a:spcBef>
            </a:pPr>
            <a:r>
              <a:rPr lang="it-IT" sz="1200" b="1" dirty="0" smtClean="0">
                <a:solidFill>
                  <a:schemeClr val="dk1"/>
                </a:solidFill>
              </a:rPr>
              <a:t>Arnesano</a:t>
            </a:r>
            <a:r>
              <a:rPr lang="it-IT" sz="12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esiti  in prevalenza positivi nell’uso delle conoscenze, abilità acquisite  e nell’area comportamentale</a:t>
            </a:r>
            <a:endParaRPr lang="it-IT" sz="1200" dirty="0" smtClean="0"/>
          </a:p>
          <a:p>
            <a:pPr>
              <a:spcBef>
                <a:spcPts val="220"/>
              </a:spcBef>
            </a:pPr>
            <a:r>
              <a:rPr lang="it-IT" sz="1200" dirty="0" smtClean="0">
                <a:solidFill>
                  <a:schemeClr val="dk1"/>
                </a:solidFill>
              </a:rPr>
              <a:t>           </a:t>
            </a:r>
            <a:r>
              <a:rPr lang="it-IT" sz="1200" b="1" dirty="0" smtClean="0">
                <a:solidFill>
                  <a:schemeClr val="dk1"/>
                </a:solidFill>
              </a:rPr>
              <a:t>Monteroni</a:t>
            </a:r>
            <a:r>
              <a:rPr lang="it-IT" sz="1200" dirty="0" smtClean="0">
                <a:solidFill>
                  <a:schemeClr val="dk1"/>
                </a:solidFill>
              </a:rPr>
              <a:t>:</a:t>
            </a:r>
            <a:r>
              <a:rPr lang="it-IT" sz="12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esiti in prevalenza positivi nell’uso delle conoscenze, abilità acquisite  e nell’area comportamentale</a:t>
            </a:r>
          </a:p>
          <a:p>
            <a:pPr marL="457200" indent="-304800">
              <a:spcBef>
                <a:spcPts val="220"/>
              </a:spcBef>
              <a:buClr>
                <a:schemeClr val="dk1"/>
              </a:buClr>
              <a:buSzPts val="1200"/>
              <a:buFont typeface="Arial"/>
              <a:buChar char="➢"/>
            </a:pPr>
            <a:r>
              <a:rPr lang="it-IT" sz="1200" b="1" u="sng" dirty="0" err="1" smtClean="0">
                <a:solidFill>
                  <a:schemeClr val="dk1"/>
                </a:solidFill>
              </a:rPr>
              <a:t>Sc.Secondaria</a:t>
            </a:r>
            <a:r>
              <a:rPr lang="it-IT" sz="1200" b="1" u="sng" dirty="0" smtClean="0">
                <a:solidFill>
                  <a:schemeClr val="dk1"/>
                </a:solidFill>
              </a:rPr>
              <a:t> di I grado</a:t>
            </a:r>
          </a:p>
          <a:p>
            <a:pPr>
              <a:spcBef>
                <a:spcPts val="220"/>
              </a:spcBef>
            </a:pPr>
            <a:r>
              <a:rPr lang="it-IT" sz="1200" b="1" dirty="0" smtClean="0">
                <a:solidFill>
                  <a:schemeClr val="dk1"/>
                </a:solidFill>
              </a:rPr>
              <a:t>            Monitoraggio competenze e comportamento in uscita</a:t>
            </a:r>
            <a:r>
              <a:rPr lang="it-IT" sz="12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successo formativo rilevabile in quasi  tutte le fasce di livello,  </a:t>
            </a:r>
          </a:p>
          <a:p>
            <a:pPr>
              <a:spcBef>
                <a:spcPts val="220"/>
              </a:spcBef>
            </a:pPr>
            <a:r>
              <a:rPr lang="it-IT" sz="1200" dirty="0" smtClean="0">
                <a:solidFill>
                  <a:schemeClr val="dk1"/>
                </a:solidFill>
              </a:rPr>
              <a:t>               </a:t>
            </a:r>
            <a:r>
              <a:rPr lang="it-IT" sz="12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sia nell’area cognitiva sia nell’area comportamentale.</a:t>
            </a:r>
            <a:endParaRPr lang="it-IT" sz="1200" dirty="0" smtClean="0"/>
          </a:p>
          <a:p>
            <a:pPr>
              <a:spcBef>
                <a:spcPts val="220"/>
              </a:spcBef>
            </a:pPr>
            <a:r>
              <a:rPr lang="it-IT" sz="1200" b="1" dirty="0" smtClean="0">
                <a:solidFill>
                  <a:schemeClr val="dk1"/>
                </a:solidFill>
              </a:rPr>
              <a:t>            Monitoraggio debiti</a:t>
            </a:r>
            <a:r>
              <a:rPr lang="it-IT" sz="12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: percentuale in evidenza in  </a:t>
            </a:r>
            <a:r>
              <a:rPr lang="it-IT" sz="1200" b="1" dirty="0" smtClean="0">
                <a:solidFill>
                  <a:schemeClr val="dk1"/>
                </a:solidFill>
              </a:rPr>
              <a:t>francese </a:t>
            </a:r>
            <a:r>
              <a:rPr lang="it-IT" sz="12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)per le classi </a:t>
            </a:r>
            <a:r>
              <a:rPr lang="it-IT" sz="1200" dirty="0" smtClean="0">
                <a:solidFill>
                  <a:schemeClr val="dk1"/>
                </a:solidFill>
              </a:rPr>
              <a:t>prime e seconde</a:t>
            </a:r>
            <a:r>
              <a:rPr lang="it-IT" sz="12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;</a:t>
            </a:r>
          </a:p>
          <a:p>
            <a:pPr>
              <a:spcBef>
                <a:spcPts val="220"/>
              </a:spcBef>
            </a:pPr>
            <a:r>
              <a:rPr lang="it-IT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it-IT" sz="12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         </a:t>
            </a:r>
            <a:r>
              <a:rPr lang="it-IT" sz="1200" dirty="0" smtClean="0">
                <a:solidFill>
                  <a:schemeClr val="dk1"/>
                </a:solidFill>
              </a:rPr>
              <a:t>in </a:t>
            </a:r>
            <a:r>
              <a:rPr lang="it-IT" sz="1200" b="1" dirty="0" smtClean="0">
                <a:solidFill>
                  <a:schemeClr val="dk1"/>
                </a:solidFill>
              </a:rPr>
              <a:t>matematica</a:t>
            </a:r>
            <a:r>
              <a:rPr lang="it-IT" sz="1200" dirty="0" smtClean="0">
                <a:solidFill>
                  <a:schemeClr val="dk1"/>
                </a:solidFill>
              </a:rPr>
              <a:t> </a:t>
            </a:r>
            <a:r>
              <a:rPr lang="it-IT" sz="12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nelle classi Seconde</a:t>
            </a:r>
            <a:r>
              <a:rPr lang="it-IT" sz="1200" dirty="0" smtClean="0">
                <a:solidFill>
                  <a:schemeClr val="dk1"/>
                </a:solidFill>
              </a:rPr>
              <a:t>.</a:t>
            </a:r>
          </a:p>
          <a:p>
            <a:pPr>
              <a:spcBef>
                <a:spcPts val="220"/>
              </a:spcBef>
            </a:pPr>
            <a:r>
              <a:rPr lang="it-IT" sz="1200" dirty="0" smtClean="0">
                <a:solidFill>
                  <a:schemeClr val="dk1"/>
                </a:solidFill>
              </a:rPr>
              <a:t>             I non ammessi alla classe successiva sono  stati 3 nelle prime e 4 </a:t>
            </a:r>
          </a:p>
          <a:p>
            <a:pPr>
              <a:spcBef>
                <a:spcPts val="220"/>
              </a:spcBef>
            </a:pPr>
            <a:r>
              <a:rPr lang="it-IT" sz="1200" dirty="0">
                <a:solidFill>
                  <a:schemeClr val="dk1"/>
                </a:solidFill>
              </a:rPr>
              <a:t> </a:t>
            </a:r>
            <a:r>
              <a:rPr lang="it-IT" sz="1200" dirty="0" smtClean="0">
                <a:solidFill>
                  <a:schemeClr val="dk1"/>
                </a:solidFill>
              </a:rPr>
              <a:t>            nelle seconde i non ammessi agli esami sono stati in tutto 3.</a:t>
            </a:r>
          </a:p>
          <a:p>
            <a:pPr marL="323850" indent="-171450">
              <a:spcBef>
                <a:spcPts val="220"/>
              </a:spcBef>
              <a:buClr>
                <a:schemeClr val="dk1"/>
              </a:buClr>
              <a:buSzPts val="1200"/>
              <a:buFont typeface="Wingdings" panose="05000000000000000000" pitchFamily="2" charset="2"/>
              <a:buChar char="§"/>
            </a:pPr>
            <a:r>
              <a:rPr lang="it-IT" sz="12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Aggiornamento delle schede di valutazione della Scuola Primaria e S.S. di 1 °grado per la sede di Monteroni  e di Arnesano</a:t>
            </a:r>
            <a:endParaRPr lang="it-IT" sz="1200" dirty="0" smtClean="0"/>
          </a:p>
          <a:p>
            <a:pPr marL="323850" indent="-171450">
              <a:buClr>
                <a:schemeClr val="dk1"/>
              </a:buClr>
              <a:buSzPts val="1200"/>
              <a:buFont typeface="Wingdings" panose="05000000000000000000" pitchFamily="2" charset="2"/>
              <a:buChar char="§"/>
            </a:pPr>
            <a:r>
              <a:rPr lang="it-IT" sz="12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Revisione del documento di valutazione e del modello di certificazione delle competenze per le classi di passaggio(modello   ministeriale).</a:t>
            </a:r>
          </a:p>
          <a:p>
            <a:pPr algn="just">
              <a:spcBef>
                <a:spcPts val="220"/>
              </a:spcBef>
              <a:buClr>
                <a:schemeClr val="dk1"/>
              </a:buClr>
              <a:buSzPts val="1100"/>
            </a:pPr>
            <a:r>
              <a:rPr lang="it-IT" sz="1200" dirty="0">
                <a:solidFill>
                  <a:schemeClr val="dk1"/>
                </a:solidFill>
                <a:ea typeface="Calibri"/>
              </a:rPr>
              <a:t> </a:t>
            </a:r>
            <a:r>
              <a:rPr lang="it-IT" sz="1200" dirty="0" smtClean="0">
                <a:solidFill>
                  <a:schemeClr val="dk1"/>
                </a:solidFill>
                <a:ea typeface="Calibri"/>
              </a:rPr>
              <a:t> </a:t>
            </a:r>
            <a:r>
              <a:rPr lang="it-IT" sz="1300" b="1" dirty="0" smtClean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Coordinamento dei rapporti tra scuola e famiglia</a:t>
            </a:r>
            <a:endParaRPr lang="it-IT" sz="1300" dirty="0" smtClean="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28650" indent="-171450" algn="just">
              <a:spcBef>
                <a:spcPts val="220"/>
              </a:spcBef>
              <a:buFont typeface="Wingdings" panose="05000000000000000000" pitchFamily="2" charset="2"/>
              <a:buChar char="§"/>
            </a:pPr>
            <a:r>
              <a:rPr lang="it-IT" sz="12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Coinvolgimento costante delle famiglie, attraverso  assemblee di classe,  interclasse , colloqui individuali.</a:t>
            </a:r>
            <a:endParaRPr lang="it-IT" sz="1200" dirty="0">
              <a:ea typeface="Calibri"/>
            </a:endParaRPr>
          </a:p>
          <a:p>
            <a:pPr marL="628650" indent="-171450" algn="just">
              <a:spcBef>
                <a:spcPts val="220"/>
              </a:spcBef>
              <a:buFont typeface="Wingdings" panose="05000000000000000000" pitchFamily="2" charset="2"/>
              <a:buChar char="§"/>
            </a:pPr>
            <a:r>
              <a:rPr lang="it-IT" sz="1200" dirty="0" smtClean="0"/>
              <a:t> </a:t>
            </a:r>
            <a:r>
              <a:rPr lang="it-IT" sz="12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Rendicontazione dei progetti realizzati e manifestazioni  finali</a:t>
            </a:r>
            <a:r>
              <a:rPr lang="it-IT" sz="1200" dirty="0" smtClean="0">
                <a:solidFill>
                  <a:schemeClr val="dk1"/>
                </a:solidFill>
              </a:rPr>
              <a:t>.</a:t>
            </a:r>
            <a:endParaRPr lang="it-IT" sz="1200" dirty="0"/>
          </a:p>
        </p:txBody>
      </p:sp>
      <p:sp>
        <p:nvSpPr>
          <p:cNvPr id="4" name="Google Shape;596;p37"/>
          <p:cNvSpPr txBox="1"/>
          <p:nvPr/>
        </p:nvSpPr>
        <p:spPr>
          <a:xfrm>
            <a:off x="250825" y="2053344"/>
            <a:ext cx="8640900" cy="1133613"/>
          </a:xfrm>
          <a:prstGeom prst="rect">
            <a:avLst/>
          </a:prstGeom>
          <a:solidFill>
            <a:srgbClr val="CFE2F3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323850" lvl="0" indent="-171450" algn="l" rtl="0">
              <a:spcBef>
                <a:spcPts val="22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Wingdings" panose="05000000000000000000" pitchFamily="2" charset="2"/>
              <a:buChar char="Ø"/>
            </a:pPr>
            <a:r>
              <a:rPr lang="en-US" sz="12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Scuola</a:t>
            </a:r>
            <a:r>
              <a:rPr lang="en-US" sz="12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dell’Infanzia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Revisione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del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documento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di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passaggio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gli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alunni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di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entrambi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plessi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hanno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raggiunto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un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buon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grado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di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autonomia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identità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 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competenze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complessivamente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dei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48 bambini in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uscita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secondo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quanto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riportato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nelle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schede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di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passaggio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l’autonomia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è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stata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acquisita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dall’87,5%,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l’identità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dal 77%; le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competenze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sono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state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conseguite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dal 73% .</a:t>
            </a:r>
            <a:endParaRPr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2385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 panose="020B0604020202020204" pitchFamily="34" charset="0"/>
              <a:buChar char="•"/>
            </a:pPr>
            <a:r>
              <a:rPr lang="en-US" sz="12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Rendicontazione</a:t>
            </a:r>
            <a:r>
              <a:rPr lang="en-US" sz="12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mensa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il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servizio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in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entrambi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plessi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ha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avuto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avvio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ottobre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chiusura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 fine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maggio</a:t>
            </a:r>
            <a:r>
              <a:rPr lang="en-US" sz="12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;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ai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bambini</a:t>
            </a:r>
            <a:r>
              <a:rPr lang="en-US" sz="12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sono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stati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erogati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3390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pasti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nel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plesso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di via Montello, e 7350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pasti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in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quello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di via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Barsanti</a:t>
            </a:r>
            <a:endParaRPr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" name="Google Shape;261;p13"/>
          <p:cNvSpPr txBox="1">
            <a:spLocks/>
          </p:cNvSpPr>
          <p:nvPr/>
        </p:nvSpPr>
        <p:spPr>
          <a:xfrm>
            <a:off x="328986" y="825686"/>
            <a:ext cx="8484577" cy="11086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342900" indent="-342900" algn="just">
              <a:buClr>
                <a:schemeClr val="dk1"/>
              </a:buClr>
              <a:buSzPts val="2000"/>
              <a:buFont typeface="Arial"/>
              <a:buChar char="•"/>
            </a:pPr>
            <a:r>
              <a:rPr lang="it-IT" sz="1200" b="1" dirty="0" smtClean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Aggiornamento di appositi strumenti per le verifiche periodiche dei consigli di classe.</a:t>
            </a:r>
            <a:endParaRPr lang="it-IT" sz="1200" b="1" dirty="0" smtClean="0">
              <a:solidFill>
                <a:srgbClr val="FF0000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342900" indent="-342900" algn="just">
              <a:spcBef>
                <a:spcPts val="400"/>
              </a:spcBef>
              <a:buClr>
                <a:schemeClr val="dk1"/>
              </a:buClr>
              <a:buSzPts val="2000"/>
              <a:buFont typeface="Arial"/>
              <a:buChar char="•"/>
            </a:pPr>
            <a:r>
              <a:rPr lang="it-IT" sz="1200" b="1" dirty="0" smtClean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Predisposizione di tutti gli strumenti idonei alla raccolta dei dati complessivi e specifici per facilitare l’analisi e la rendicontazione del lavoro educativo didattico.</a:t>
            </a:r>
          </a:p>
          <a:p>
            <a:pPr marL="342900" indent="-342900" algn="just">
              <a:spcBef>
                <a:spcPts val="400"/>
              </a:spcBef>
              <a:buClr>
                <a:schemeClr val="dk1"/>
              </a:buClr>
              <a:buSzPts val="2000"/>
              <a:buFont typeface="Arial"/>
              <a:buChar char="•"/>
            </a:pPr>
            <a:r>
              <a:rPr lang="it-IT" sz="1200" b="1" dirty="0" smtClean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Rendicontazione/valutazione del processo/documentazione finale.</a:t>
            </a:r>
          </a:p>
          <a:p>
            <a:pPr marL="342900" indent="-342900" algn="just">
              <a:spcBef>
                <a:spcPts val="400"/>
              </a:spcBef>
              <a:buClr>
                <a:schemeClr val="dk1"/>
              </a:buClr>
              <a:buSzPts val="2000"/>
              <a:buFont typeface="Arial"/>
              <a:buChar char="•"/>
            </a:pPr>
            <a:r>
              <a:rPr lang="it-IT" sz="1200" b="1" dirty="0" smtClean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Documento per la comunicazione alle famiglie dei debiti formativi assegnati.</a:t>
            </a:r>
          </a:p>
          <a:p>
            <a:pPr marL="342900" indent="-342900" algn="just">
              <a:spcBef>
                <a:spcPts val="400"/>
              </a:spcBef>
              <a:buClr>
                <a:schemeClr val="dk1"/>
              </a:buClr>
              <a:buSzPts val="2000"/>
              <a:buFont typeface="Arial"/>
              <a:buChar char="•"/>
            </a:pPr>
            <a:endParaRPr lang="it-IT" sz="1200" b="1" dirty="0" smtClean="0">
              <a:solidFill>
                <a:schemeClr val="dk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algn="just">
              <a:spcBef>
                <a:spcPts val="400"/>
              </a:spcBef>
              <a:buClr>
                <a:schemeClr val="dk1"/>
              </a:buClr>
              <a:buSzPts val="2000"/>
            </a:pPr>
            <a:endParaRPr lang="it-IT" sz="1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01628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" name="Google Shape;547;p32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30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8" name="Google Shape;548;p32"/>
          <p:cNvSpPr txBox="1"/>
          <p:nvPr/>
        </p:nvSpPr>
        <p:spPr>
          <a:xfrm>
            <a:off x="628650" y="355600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endParaRPr sz="2100" b="1" i="0" u="sng" strike="noStrike" cap="none">
              <a:solidFill>
                <a:srgbClr val="99003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49" name="Google Shape;549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-48225"/>
            <a:ext cx="9144000" cy="6954450"/>
          </a:xfrm>
          <a:prstGeom prst="rect">
            <a:avLst/>
          </a:prstGeom>
          <a:noFill/>
          <a:ln>
            <a:noFill/>
          </a:ln>
        </p:spPr>
      </p:pic>
      <p:sp>
        <p:nvSpPr>
          <p:cNvPr id="550" name="Google Shape;550;p32"/>
          <p:cNvSpPr txBox="1"/>
          <p:nvPr/>
        </p:nvSpPr>
        <p:spPr>
          <a:xfrm>
            <a:off x="3200400" y="66675"/>
            <a:ext cx="2438400" cy="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900" b="1">
              <a:solidFill>
                <a:srgbClr val="99003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1" name="Google Shape;551;p32"/>
          <p:cNvSpPr txBox="1"/>
          <p:nvPr/>
        </p:nvSpPr>
        <p:spPr>
          <a:xfrm>
            <a:off x="2914650" y="1685925"/>
            <a:ext cx="30291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b="1">
                <a:solidFill>
                  <a:srgbClr val="990033"/>
                </a:solidFill>
                <a:latin typeface="Calibri"/>
                <a:ea typeface="Calibri"/>
                <a:cs typeface="Calibri"/>
                <a:sym typeface="Calibri"/>
              </a:rPr>
              <a:t>MONTERONI</a:t>
            </a:r>
            <a:endParaRPr sz="2100" b="1">
              <a:solidFill>
                <a:srgbClr val="99003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6" name="Google Shape;556;p33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31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57" name="Google Shape;557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0932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58" name="Google Shape;558;p33"/>
          <p:cNvSpPr txBox="1"/>
          <p:nvPr/>
        </p:nvSpPr>
        <p:spPr>
          <a:xfrm>
            <a:off x="3524250" y="66675"/>
            <a:ext cx="24384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9" name="Google Shape;559;p33"/>
          <p:cNvSpPr txBox="1"/>
          <p:nvPr/>
        </p:nvSpPr>
        <p:spPr>
          <a:xfrm>
            <a:off x="3714750" y="1666875"/>
            <a:ext cx="22956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1">
                <a:solidFill>
                  <a:srgbClr val="990033"/>
                </a:solidFill>
                <a:latin typeface="Calibri"/>
                <a:ea typeface="Calibri"/>
                <a:cs typeface="Calibri"/>
                <a:sym typeface="Calibri"/>
              </a:rPr>
              <a:t>MONTERONI</a:t>
            </a:r>
            <a:endParaRPr sz="2200" b="1">
              <a:solidFill>
                <a:srgbClr val="99003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" name="Google Shape;564;p34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32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65" name="Google Shape;565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15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66" name="Google Shape;566;p34"/>
          <p:cNvSpPr txBox="1"/>
          <p:nvPr/>
        </p:nvSpPr>
        <p:spPr>
          <a:xfrm>
            <a:off x="3219450" y="1762125"/>
            <a:ext cx="29814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rgbClr val="990033"/>
                </a:solidFill>
                <a:latin typeface="Calibri"/>
                <a:ea typeface="Calibri"/>
                <a:cs typeface="Calibri"/>
                <a:sym typeface="Calibri"/>
              </a:rPr>
              <a:t>CLASSI PRIME ARNESANO</a:t>
            </a:r>
            <a:endParaRPr sz="2000" b="1">
              <a:solidFill>
                <a:srgbClr val="99003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2" name="Google Shape;572;g1202b41f1f1_3_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33</a:t>
            </a:fld>
            <a:endParaRPr/>
          </a:p>
        </p:txBody>
      </p:sp>
      <p:pic>
        <p:nvPicPr>
          <p:cNvPr id="573" name="Google Shape;573;g1202b41f1f1_3_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8940800" cy="6705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8" name="Google Shape;578;p3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800"/>
              <a:buFont typeface="Calibri"/>
              <a:buNone/>
            </a:pPr>
            <a:r>
              <a:rPr lang="en-US" sz="2800" b="1" i="0" u="sng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COORDINAMENTO  DEI  RAPPORTI  TRA SCUOLA  E  FAMIGLIA</a:t>
            </a:r>
            <a:endParaRPr/>
          </a:p>
        </p:txBody>
      </p:sp>
      <p:sp>
        <p:nvSpPr>
          <p:cNvPr id="579" name="Google Shape;579;p35"/>
          <p:cNvSpPr txBox="1">
            <a:spLocks noGrp="1"/>
          </p:cNvSpPr>
          <p:nvPr>
            <p:ph type="body" idx="1"/>
          </p:nvPr>
        </p:nvSpPr>
        <p:spPr>
          <a:xfrm>
            <a:off x="304800" y="1142999"/>
            <a:ext cx="8229600" cy="47313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dirty="0"/>
          </a:p>
          <a:p>
            <a:pPr marL="342900" marR="0" lvl="0" indent="-342900" rtl="0">
              <a:lnSpc>
                <a:spcPct val="90000"/>
              </a:lnSpc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</a:pP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Coinvolgimento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delle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famiglie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per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promuovere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il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successo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formativo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degli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alunni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mediante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assemblee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colloqui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comunicazioni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 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attraverso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la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condivisione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del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Regolamento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d’Istituto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del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Patto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Formativo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 di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corresponsabilità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dei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Provvedimenti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sanzioni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disciplinari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per la S.S. di I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grado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dirty="0"/>
          </a:p>
          <a:p>
            <a:pPr marL="342900" marR="0" lvl="0" indent="-342900" rtl="0">
              <a:lnSpc>
                <a:spcPct val="90000"/>
              </a:lnSpc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</a:pP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Responsabile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proficua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collaborazione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delle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famiglie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per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superare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le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difficoltà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sorte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con le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azione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della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didattica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distanza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dirty="0"/>
          </a:p>
          <a:p>
            <a:pPr marL="342900" marR="0" lvl="0" indent="-342900" rtl="0">
              <a:lnSpc>
                <a:spcPct val="90000"/>
              </a:lnSpc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</a:pP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Socializzazione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ai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genitori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degli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esiti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relativi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ai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percorsi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formativi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svolti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 dirty="0"/>
          </a:p>
          <a:p>
            <a:pPr marL="342900" marR="0" lvl="0" indent="-342900" rtl="0">
              <a:lnSpc>
                <a:spcPct val="90000"/>
              </a:lnSpc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</a:pP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Presenza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della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componente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genitoriale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nel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Consiglio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di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disciplina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nell’Organo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di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Garanzia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dirty="0"/>
          </a:p>
          <a:p>
            <a:pPr marL="342900" marR="0" lvl="0" indent="-342900" rtl="0">
              <a:lnSpc>
                <a:spcPct val="90000"/>
              </a:lnSpc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</a:pP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Realizzazione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di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incontri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Scuola-Famiglia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straordinari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ogni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volta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che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la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situazione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scolastica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degli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alunni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richieda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una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collaborazione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più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stretta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con la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famiglia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 le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altre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1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agenzie</a:t>
            </a:r>
            <a:r>
              <a:rPr lang="en-US" sz="21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educative.</a:t>
            </a:r>
            <a:endParaRPr dirty="0"/>
          </a:p>
          <a:p>
            <a:pPr marL="342900" marR="0" lvl="0" indent="-209550" rtl="0">
              <a:lnSpc>
                <a:spcPct val="100000"/>
              </a:lnSpc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endParaRPr sz="2100" b="1" i="0" u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0" name="Google Shape;580;p35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34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5" name="Google Shape;585;p3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400"/>
              <a:buFont typeface="Calibri"/>
              <a:buNone/>
            </a:pPr>
            <a:r>
              <a:rPr lang="en-US" sz="2400" b="1" i="0" u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PUNTI  DI  FORZA                     PUNTI  DI  DEBOLEZZA</a:t>
            </a:r>
            <a:endParaRPr/>
          </a:p>
        </p:txBody>
      </p:sp>
      <p:sp>
        <p:nvSpPr>
          <p:cNvPr id="586" name="Google Shape;586;p36"/>
          <p:cNvSpPr txBox="1">
            <a:spLocks noGrp="1"/>
          </p:cNvSpPr>
          <p:nvPr>
            <p:ph type="body" idx="1"/>
          </p:nvPr>
        </p:nvSpPr>
        <p:spPr>
          <a:xfrm>
            <a:off x="533400" y="1981200"/>
            <a:ext cx="4040187" cy="40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 b="1" dirty="0" err="1" smtClean="0"/>
              <a:t>Collaborazione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fattiva</a:t>
            </a:r>
            <a:r>
              <a:rPr lang="en-US" sz="2400" b="1" dirty="0" smtClean="0"/>
              <a:t> </a:t>
            </a:r>
            <a:r>
              <a:rPr lang="en-US" sz="2400" b="1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4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delle</a:t>
            </a:r>
            <a:r>
              <a:rPr lang="en-US" sz="24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4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famiglie</a:t>
            </a:r>
            <a:r>
              <a:rPr lang="en-US" sz="24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dirty="0"/>
          </a:p>
          <a:p>
            <a:pPr marL="342900" marR="0" lvl="0" indent="-34290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Contributo</a:t>
            </a:r>
            <a:r>
              <a:rPr lang="en-US" sz="24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4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attivo</a:t>
            </a:r>
            <a:r>
              <a:rPr lang="en-US" sz="24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4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ed</a:t>
            </a:r>
            <a:r>
              <a:rPr lang="en-US" sz="24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4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economico</a:t>
            </a:r>
            <a:r>
              <a:rPr lang="en-US" sz="24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4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alle</a:t>
            </a:r>
            <a:r>
              <a:rPr lang="en-US" sz="24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4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varie</a:t>
            </a:r>
            <a:r>
              <a:rPr lang="en-US" sz="24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4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iniziative</a:t>
            </a:r>
            <a:r>
              <a:rPr lang="en-US" sz="24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4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proposte</a:t>
            </a:r>
            <a:r>
              <a:rPr lang="en-US" sz="24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4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anche</a:t>
            </a:r>
            <a:r>
              <a:rPr lang="en-US" sz="24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4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dalle</a:t>
            </a:r>
            <a:r>
              <a:rPr lang="en-US" sz="24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4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misure</a:t>
            </a:r>
            <a:r>
              <a:rPr lang="en-US" sz="24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</a:t>
            </a:r>
            <a:r>
              <a:rPr lang="en-US" sz="2400" b="1" dirty="0"/>
              <a:t>AD</a:t>
            </a:r>
            <a:endParaRPr dirty="0"/>
          </a:p>
          <a:p>
            <a:pPr marL="342900" marR="0" lvl="0" indent="-34290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Ricerca</a:t>
            </a:r>
            <a:r>
              <a:rPr lang="en-US" sz="24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continua di </a:t>
            </a:r>
            <a:r>
              <a:rPr lang="en-US" sz="24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innovazioni</a:t>
            </a:r>
            <a:r>
              <a:rPr lang="en-US" sz="24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dirty="0"/>
          </a:p>
          <a:p>
            <a:pPr marL="342900" marR="0" lvl="0" indent="-34290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Visibilità</a:t>
            </a:r>
            <a:r>
              <a:rPr lang="en-US" sz="24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4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della</a:t>
            </a:r>
            <a:r>
              <a:rPr lang="en-US" sz="24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4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qualità</a:t>
            </a:r>
            <a:r>
              <a:rPr lang="en-US" sz="24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del </a:t>
            </a:r>
            <a:r>
              <a:rPr lang="en-US" sz="24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servizio</a:t>
            </a:r>
            <a:r>
              <a:rPr lang="en-US" sz="24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4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offerto</a:t>
            </a:r>
            <a:endParaRPr dirty="0"/>
          </a:p>
        </p:txBody>
      </p:sp>
      <p:sp>
        <p:nvSpPr>
          <p:cNvPr id="587" name="Google Shape;587;p36"/>
          <p:cNvSpPr txBox="1">
            <a:spLocks noGrp="1"/>
          </p:cNvSpPr>
          <p:nvPr>
            <p:ph type="body" idx="2"/>
          </p:nvPr>
        </p:nvSpPr>
        <p:spPr>
          <a:xfrm>
            <a:off x="4724400" y="1981200"/>
            <a:ext cx="4040187" cy="373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Garantismo</a:t>
            </a:r>
            <a:r>
              <a:rPr lang="en-US" sz="24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4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eccessivo</a:t>
            </a:r>
            <a:r>
              <a:rPr lang="en-US" sz="24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4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nei</a:t>
            </a:r>
            <a:r>
              <a:rPr lang="en-US" sz="24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4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confronti</a:t>
            </a:r>
            <a:r>
              <a:rPr lang="en-US" sz="24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4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dei</a:t>
            </a:r>
            <a:r>
              <a:rPr lang="en-US" sz="24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4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figli</a:t>
            </a:r>
            <a:endParaRPr dirty="0"/>
          </a:p>
          <a:p>
            <a:pPr marL="342900" marR="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 b="1" i="0" u="none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Disorientamento</a:t>
            </a:r>
            <a:r>
              <a:rPr lang="en-US" sz="2400" b="1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400" b="1" i="0" u="none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provocato</a:t>
            </a:r>
            <a:r>
              <a:rPr lang="en-US" sz="2400" b="1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400" b="1" i="0" u="none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dalla</a:t>
            </a:r>
            <a:r>
              <a:rPr lang="en-US" sz="2400" b="1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400" b="1" i="0" u="none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situazione</a:t>
            </a:r>
            <a:r>
              <a:rPr lang="en-US" sz="2400" b="1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di </a:t>
            </a:r>
            <a:r>
              <a:rPr lang="en-US" sz="2400" b="1" i="0" u="none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emergenza</a:t>
            </a:r>
            <a:r>
              <a:rPr lang="en-US" sz="2400" b="1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Covid19.</a:t>
            </a:r>
            <a:endParaRPr sz="2400" b="1" dirty="0" smtClean="0"/>
          </a:p>
          <a:p>
            <a:pPr marL="342900" marR="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 pitchFamily="34" charset="0"/>
              <a:buChar char="•"/>
            </a:pPr>
            <a:r>
              <a:rPr lang="en-US" sz="2400" b="1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400" b="1" dirty="0" err="1" smtClean="0">
                <a:highlight>
                  <a:schemeClr val="lt1"/>
                </a:highlight>
              </a:rPr>
              <a:t>Guida</a:t>
            </a:r>
            <a:r>
              <a:rPr lang="en-US" sz="2400" b="1" dirty="0" smtClean="0">
                <a:highlight>
                  <a:schemeClr val="lt1"/>
                </a:highlight>
              </a:rPr>
              <a:t> </a:t>
            </a:r>
            <a:r>
              <a:rPr lang="en-US" sz="2400" b="1" dirty="0" err="1" smtClean="0">
                <a:highlight>
                  <a:schemeClr val="lt1"/>
                </a:highlight>
              </a:rPr>
              <a:t>dei</a:t>
            </a:r>
            <a:r>
              <a:rPr lang="en-US" sz="2400" b="1" dirty="0" smtClean="0">
                <a:highlight>
                  <a:schemeClr val="lt1"/>
                </a:highlight>
              </a:rPr>
              <a:t> </a:t>
            </a:r>
            <a:r>
              <a:rPr lang="en-US" sz="2400" b="1" dirty="0" err="1" smtClean="0">
                <a:highlight>
                  <a:schemeClr val="lt1"/>
                </a:highlight>
              </a:rPr>
              <a:t>genitori</a:t>
            </a:r>
            <a:r>
              <a:rPr lang="en-US" sz="2400" b="1" dirty="0" smtClean="0">
                <a:highlight>
                  <a:schemeClr val="lt1"/>
                </a:highlight>
              </a:rPr>
              <a:t> non  </a:t>
            </a:r>
            <a:r>
              <a:rPr lang="en-US" sz="2400" b="1" dirty="0" err="1" smtClean="0">
                <a:highlight>
                  <a:schemeClr val="lt1"/>
                </a:highlight>
              </a:rPr>
              <a:t>sempre</a:t>
            </a:r>
            <a:r>
              <a:rPr lang="en-US" sz="2400" b="1" dirty="0" smtClean="0">
                <a:highlight>
                  <a:schemeClr val="lt1"/>
                </a:highlight>
              </a:rPr>
              <a:t> </a:t>
            </a:r>
            <a:r>
              <a:rPr lang="en-US" sz="2400" b="1" dirty="0" err="1" smtClean="0">
                <a:highlight>
                  <a:schemeClr val="lt1"/>
                </a:highlight>
              </a:rPr>
              <a:t>adeguata</a:t>
            </a:r>
            <a:r>
              <a:rPr lang="en-US" sz="2400" b="1" dirty="0" smtClean="0">
                <a:highlight>
                  <a:schemeClr val="lt1"/>
                </a:highlight>
              </a:rPr>
              <a:t> in </a:t>
            </a:r>
            <a:r>
              <a:rPr lang="en-US" sz="2400" b="1" dirty="0" err="1" smtClean="0">
                <a:highlight>
                  <a:schemeClr val="lt1"/>
                </a:highlight>
              </a:rPr>
              <a:t>ambito</a:t>
            </a:r>
            <a:r>
              <a:rPr lang="en-US" sz="2400" b="1" dirty="0" smtClean="0">
                <a:highlight>
                  <a:schemeClr val="lt1"/>
                </a:highlight>
              </a:rPr>
              <a:t> </a:t>
            </a:r>
            <a:r>
              <a:rPr lang="en-US" sz="2400" b="1" dirty="0" err="1" smtClean="0">
                <a:highlight>
                  <a:schemeClr val="lt1"/>
                </a:highlight>
              </a:rPr>
              <a:t>scolastico</a:t>
            </a:r>
            <a:endParaRPr sz="2400" b="1" dirty="0" smtClean="0">
              <a:highlight>
                <a:schemeClr val="lt1"/>
              </a:highlight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400" b="1" dirty="0">
              <a:highlight>
                <a:srgbClr val="FFFF00"/>
              </a:highlight>
            </a:endParaRPr>
          </a:p>
        </p:txBody>
      </p:sp>
      <p:sp>
        <p:nvSpPr>
          <p:cNvPr id="588" name="Google Shape;588;p36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35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2" name="Google Shape;602;p3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300"/>
              <a:buFont typeface="Calibri"/>
              <a:buNone/>
            </a:pPr>
            <a:r>
              <a:rPr lang="en-US" sz="2300" b="1" i="0" u="sng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TEMPI, MODALITA’ ORGANIZZATIVE E VALUTAZIONE  DEL LAVORO SVOLTO NELL’ESPLETAMENTO DELLA FUNZIONE</a:t>
            </a:r>
            <a:br>
              <a:rPr lang="en-US" sz="2300" b="1" i="0" u="sng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</a:br>
            <a:endParaRPr/>
          </a:p>
        </p:txBody>
      </p:sp>
      <p:sp>
        <p:nvSpPr>
          <p:cNvPr id="603" name="Google Shape;603;p38"/>
          <p:cNvSpPr txBox="1">
            <a:spLocks noGrp="1"/>
          </p:cNvSpPr>
          <p:nvPr>
            <p:ph type="body" idx="1"/>
          </p:nvPr>
        </p:nvSpPr>
        <p:spPr>
          <a:xfrm>
            <a:off x="304800" y="1219200"/>
            <a:ext cx="8458200" cy="53641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just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Incontri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con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il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Dirigente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Scolastico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 le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altre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Funzioni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Strumentali</a:t>
            </a:r>
            <a:endParaRPr sz="2000" dirty="0"/>
          </a:p>
          <a:p>
            <a:pPr marL="342900" marR="0" lvl="0" indent="-342900" algn="just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 b="1" i="0" u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just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Incontri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all’interno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della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stessa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funzione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Area 1</a:t>
            </a:r>
            <a:endParaRPr sz="2000" dirty="0"/>
          </a:p>
          <a:p>
            <a:pPr marL="342900" marR="0" lvl="0" indent="-215900" algn="just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 b="1" i="0" u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just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Rilevazione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consegna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della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documentazione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prodotta</a:t>
            </a:r>
            <a:endParaRPr sz="2000" dirty="0"/>
          </a:p>
          <a:p>
            <a:pPr marL="342900" marR="0" lvl="0" indent="-215900" algn="just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 b="1" i="0" u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just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Conduzione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del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lavoro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in un clima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collaborativo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produttivo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nell’interesse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della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qualità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del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servizio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 per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migliorare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l’offerta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formativa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dell’Istituto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come da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normativa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vigente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sz="2000" dirty="0"/>
          </a:p>
          <a:p>
            <a:pPr marL="342900" marR="0" lvl="0" indent="-215900" algn="just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 b="1" i="0" u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just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Proficuo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ed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efficace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adattamento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all’emergenza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Covid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19</a:t>
            </a:r>
            <a:endParaRPr sz="2000" dirty="0"/>
          </a:p>
          <a:p>
            <a:pPr marL="342900" marR="0" lvl="0" indent="-215900" algn="just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 b="1" i="0" u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just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 b="1" i="0" u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Monteroni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di Lecce, 29/06/202</a:t>
            </a:r>
            <a:r>
              <a:rPr lang="en-US" sz="2000" b="1" dirty="0"/>
              <a:t>2</a:t>
            </a:r>
            <a:r>
              <a:rPr lang="en-US" sz="20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              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Funzioni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Strumentali</a:t>
            </a:r>
            <a:r>
              <a:rPr lang="en-US" sz="20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Area 1</a:t>
            </a:r>
            <a:endParaRPr dirty="0"/>
          </a:p>
          <a:p>
            <a:pPr marL="342900" marR="0" lvl="0" indent="-34290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2000" b="1" i="1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                                                                                            </a:t>
            </a:r>
            <a:r>
              <a:rPr lang="en-US" sz="2000" b="1" i="1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D’Arpe</a:t>
            </a:r>
            <a:r>
              <a:rPr lang="en-US" sz="2000" b="1" i="1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Alessandra </a:t>
            </a:r>
            <a:endParaRPr dirty="0"/>
          </a:p>
          <a:p>
            <a:pPr marL="342900" marR="0" lvl="0" indent="-34290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2000" b="1" i="1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                                                                                             </a:t>
            </a:r>
            <a:r>
              <a:rPr lang="en-US" sz="2000" b="1" i="1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Possevini</a:t>
            </a:r>
            <a:r>
              <a:rPr lang="en-US" sz="2000" b="1" i="1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Clelia</a:t>
            </a:r>
            <a:endParaRPr sz="2000" b="1" i="1" u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2000" b="1" i="1" dirty="0"/>
              <a:t>                                                                                                   </a:t>
            </a:r>
            <a:r>
              <a:rPr lang="en-US" sz="2000" b="1" i="1" dirty="0" err="1"/>
              <a:t>Brizio</a:t>
            </a:r>
            <a:r>
              <a:rPr lang="en-US" sz="2000" b="1" i="1" dirty="0"/>
              <a:t> Adriana</a:t>
            </a:r>
            <a:endParaRPr sz="2000" b="1" i="1" dirty="0"/>
          </a:p>
          <a:p>
            <a:pPr marL="342900" marR="0" lvl="0" indent="-342900" algn="r" rtl="0">
              <a:lnSpc>
                <a:spcPct val="8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lang="en-US" sz="16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dirty="0"/>
          </a:p>
          <a:p>
            <a:pPr marL="342900" marR="0" lvl="0" indent="-342900" algn="r" rtl="0">
              <a:lnSpc>
                <a:spcPct val="8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endParaRPr sz="1600" b="1" i="0" u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r" rtl="0">
              <a:lnSpc>
                <a:spcPct val="8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endParaRPr sz="1600" b="1" i="0" u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r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 b="0" i="0" u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r" rtl="0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</a:pPr>
            <a:r>
              <a:rPr lang="en-US" sz="25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</a:t>
            </a:r>
            <a:endParaRPr dirty="0"/>
          </a:p>
        </p:txBody>
      </p:sp>
      <p:sp>
        <p:nvSpPr>
          <p:cNvPr id="604" name="Google Shape;604;p38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36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8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4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" name="Google Shape;137;p8"/>
          <p:cNvSpPr txBox="1"/>
          <p:nvPr/>
        </p:nvSpPr>
        <p:spPr>
          <a:xfrm>
            <a:off x="685800" y="838200"/>
            <a:ext cx="8001000" cy="50782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800"/>
              <a:buFont typeface="Arial"/>
              <a:buNone/>
            </a:pPr>
            <a:r>
              <a:rPr lang="en-US" sz="1900" b="1" i="0" u="none" strike="noStrike" cap="none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A</a:t>
            </a:r>
            <a:r>
              <a:rPr lang="en-US" sz="1800" b="1" i="0" u="none" strike="noStrike" cap="none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LL’ INIZIO DEL CORRENTE ANNO SCOLASTICO TUTTE LE CLASSI   HANNO SCELTO DI CARATTERIZZARE LA TEMATICA DEL </a:t>
            </a:r>
            <a:endParaRPr sz="14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800"/>
              <a:buFont typeface="Arial"/>
              <a:buNone/>
            </a:pPr>
            <a:r>
              <a:rPr lang="en-US" sz="1800" b="1" i="0" u="none" strike="noStrike" cap="none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POF “</a:t>
            </a:r>
            <a:r>
              <a:rPr lang="en-US" sz="1800" b="1" i="0" u="sng" strike="noStrike" cap="none" dirty="0" err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Noi</a:t>
            </a:r>
            <a:r>
              <a:rPr lang="en-US" sz="1800" b="1" i="0" u="sng" strike="noStrike" cap="none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i="0" u="sng" strike="noStrike" cap="none" dirty="0" err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custodi</a:t>
            </a:r>
            <a:r>
              <a:rPr lang="en-US" sz="1800" b="1" i="0" u="sng" strike="noStrike" cap="none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 del </a:t>
            </a:r>
            <a:r>
              <a:rPr lang="en-US" sz="1800" b="1" i="0" u="sng" strike="noStrike" cap="none" dirty="0" err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mondo</a:t>
            </a:r>
            <a:r>
              <a:rPr lang="en-US" sz="1800" b="1" i="0" u="none" strike="noStrike" cap="none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”  CON I SEGUENTI TITOLI:</a:t>
            </a:r>
            <a:endParaRPr sz="14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700" b="1" i="0" u="none" strike="noStrike" cap="none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Font typeface="Arial"/>
              <a:buNone/>
            </a:pPr>
            <a:r>
              <a:rPr lang="en-US" sz="1800" b="1" i="0" u="sng" strike="noStrike" cap="none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SCUOLA INFANZIA </a:t>
            </a:r>
            <a:r>
              <a:rPr lang="en-US" sz="1800" b="1" i="0" u="none" strike="noStrike" cap="none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:  </a:t>
            </a:r>
            <a:r>
              <a:rPr lang="en-US" sz="18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“A </a:t>
            </a:r>
            <a:r>
              <a:rPr lang="en-US" sz="18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ognuno</a:t>
            </a:r>
            <a:r>
              <a:rPr lang="en-US" sz="18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la </a:t>
            </a:r>
            <a:r>
              <a:rPr lang="en-US" sz="1800" b="1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sua</a:t>
            </a:r>
            <a:r>
              <a:rPr lang="en-US" sz="18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parte”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1" i="0" u="none" strike="noStrike" cap="none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Font typeface="Arial"/>
              <a:buNone/>
            </a:pPr>
            <a:r>
              <a:rPr lang="en-US" sz="1800" b="1" i="0" u="sng" strike="noStrike" cap="none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SCUOLA PRIMARIA:</a:t>
            </a:r>
            <a:r>
              <a:rPr lang="en-US" sz="1800" b="1" u="sng" dirty="0">
                <a:solidFill>
                  <a:srgbClr val="FF0000"/>
                </a:solidFill>
              </a:rPr>
              <a:t> </a:t>
            </a:r>
            <a:r>
              <a:rPr lang="en-US" sz="1800" b="1" dirty="0">
                <a:solidFill>
                  <a:schemeClr val="dk1"/>
                </a:solidFill>
              </a:rPr>
              <a:t>“</a:t>
            </a:r>
            <a:r>
              <a:rPr lang="en-US" sz="1800" b="1" dirty="0" err="1">
                <a:solidFill>
                  <a:schemeClr val="dk1"/>
                </a:solidFill>
              </a:rPr>
              <a:t>Rispetto</a:t>
            </a:r>
            <a:r>
              <a:rPr lang="en-US" sz="1800" b="1" dirty="0">
                <a:solidFill>
                  <a:schemeClr val="dk1"/>
                </a:solidFill>
              </a:rPr>
              <a:t> e </a:t>
            </a:r>
            <a:r>
              <a:rPr lang="en-US" sz="1800" b="1" dirty="0" err="1">
                <a:solidFill>
                  <a:schemeClr val="dk1"/>
                </a:solidFill>
              </a:rPr>
              <a:t>conoscenza</a:t>
            </a:r>
            <a:r>
              <a:rPr lang="en-US" sz="1800" b="1" dirty="0">
                <a:solidFill>
                  <a:schemeClr val="dk1"/>
                </a:solidFill>
              </a:rPr>
              <a:t>: </a:t>
            </a:r>
            <a:r>
              <a:rPr lang="en-US" sz="1800" b="1" dirty="0" err="1">
                <a:solidFill>
                  <a:schemeClr val="dk1"/>
                </a:solidFill>
              </a:rPr>
              <a:t>natura</a:t>
            </a:r>
            <a:r>
              <a:rPr lang="en-US" sz="1800" b="1" dirty="0">
                <a:solidFill>
                  <a:schemeClr val="dk1"/>
                </a:solidFill>
              </a:rPr>
              <a:t> e </a:t>
            </a:r>
            <a:r>
              <a:rPr lang="en-US" sz="1800" b="1" dirty="0" err="1">
                <a:solidFill>
                  <a:schemeClr val="dk1"/>
                </a:solidFill>
              </a:rPr>
              <a:t>cultura</a:t>
            </a:r>
            <a:r>
              <a:rPr lang="en-US" sz="1800" b="1" dirty="0">
                <a:solidFill>
                  <a:schemeClr val="dk1"/>
                </a:solidFill>
              </a:rPr>
              <a:t> </a:t>
            </a:r>
            <a:endParaRPr sz="1800" b="1" dirty="0">
              <a:solidFill>
                <a:schemeClr val="dk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Font typeface="Arial"/>
              <a:buNone/>
            </a:pPr>
            <a:r>
              <a:rPr lang="en-US" sz="1800" b="1" dirty="0">
                <a:solidFill>
                  <a:schemeClr val="dk1"/>
                </a:solidFill>
              </a:rPr>
              <a:t>                                      del </a:t>
            </a:r>
            <a:r>
              <a:rPr lang="en-US" sz="1800" b="1" dirty="0" err="1">
                <a:solidFill>
                  <a:schemeClr val="dk1"/>
                </a:solidFill>
              </a:rPr>
              <a:t>mio</a:t>
            </a:r>
            <a:r>
              <a:rPr lang="en-US" sz="1800" b="1" dirty="0">
                <a:solidFill>
                  <a:schemeClr val="dk1"/>
                </a:solidFill>
              </a:rPr>
              <a:t> </a:t>
            </a:r>
            <a:r>
              <a:rPr lang="en-US" sz="1800" b="1" dirty="0" err="1">
                <a:solidFill>
                  <a:schemeClr val="dk1"/>
                </a:solidFill>
              </a:rPr>
              <a:t>paese</a:t>
            </a:r>
            <a:r>
              <a:rPr lang="en-US" sz="1800" b="1" dirty="0" smtClean="0">
                <a:solidFill>
                  <a:schemeClr val="dk1"/>
                </a:solidFill>
              </a:rPr>
              <a:t>”(</a:t>
            </a:r>
            <a:r>
              <a:rPr lang="en-US" sz="1800" b="1" dirty="0" err="1">
                <a:solidFill>
                  <a:schemeClr val="dk1"/>
                </a:solidFill>
              </a:rPr>
              <a:t>R</a:t>
            </a:r>
            <a:r>
              <a:rPr lang="en-US" sz="1800" b="1" dirty="0" err="1" smtClean="0">
                <a:solidFill>
                  <a:schemeClr val="dk1"/>
                </a:solidFill>
              </a:rPr>
              <a:t>esilienza,Rispetto</a:t>
            </a:r>
            <a:r>
              <a:rPr lang="en-US" sz="1800" b="1" dirty="0" smtClean="0">
                <a:solidFill>
                  <a:schemeClr val="dk1"/>
                </a:solidFill>
              </a:rPr>
              <a:t> e </a:t>
            </a:r>
            <a:r>
              <a:rPr lang="en-US" sz="1800" b="1" dirty="0" err="1" smtClean="0">
                <a:solidFill>
                  <a:schemeClr val="dk1"/>
                </a:solidFill>
              </a:rPr>
              <a:t>Ambiente</a:t>
            </a:r>
            <a:r>
              <a:rPr lang="en-US" sz="1800" b="1" dirty="0" smtClean="0">
                <a:solidFill>
                  <a:schemeClr val="dk1"/>
                </a:solidFill>
              </a:rPr>
              <a:t>)</a:t>
            </a:r>
            <a:endParaRPr sz="1800" b="1" dirty="0">
              <a:solidFill>
                <a:schemeClr val="dk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Font typeface="Arial"/>
              <a:buNone/>
            </a:pPr>
            <a:r>
              <a:rPr lang="en-US" sz="1800" b="1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Classi</a:t>
            </a:r>
            <a:r>
              <a:rPr lang="en-US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prime : “Il </a:t>
            </a:r>
            <a:r>
              <a:rPr lang="en-US" sz="1800" b="1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ciclo</a:t>
            </a:r>
            <a:r>
              <a:rPr lang="en-US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della</a:t>
            </a:r>
            <a:r>
              <a:rPr lang="en-US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natura</a:t>
            </a:r>
            <a:r>
              <a:rPr lang="en-US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”</a:t>
            </a:r>
            <a:endParaRPr sz="14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-US" sz="1800" b="1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Classi</a:t>
            </a:r>
            <a:r>
              <a:rPr lang="en-US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seconde</a:t>
            </a:r>
            <a:r>
              <a:rPr lang="en-US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en-US" sz="1800" b="1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“</a:t>
            </a:r>
            <a:r>
              <a:rPr lang="en-US" sz="1800" b="1" i="0" u="none" strike="noStrike" cap="none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Musica</a:t>
            </a:r>
            <a:r>
              <a:rPr lang="en-US" sz="1800" b="1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ed</a:t>
            </a:r>
            <a:r>
              <a:rPr lang="en-US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emozioni</a:t>
            </a:r>
            <a:r>
              <a:rPr lang="en-US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”</a:t>
            </a:r>
            <a:endParaRPr sz="14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-US" sz="1800" b="1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Classi</a:t>
            </a:r>
            <a:r>
              <a:rPr lang="en-US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terze</a:t>
            </a:r>
            <a:r>
              <a:rPr lang="en-US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en-US" sz="1800" b="1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“</a:t>
            </a:r>
            <a:r>
              <a:rPr lang="en-US" sz="1800" b="1" i="0" u="none" strike="noStrike" cap="none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Insieme</a:t>
            </a:r>
            <a:r>
              <a:rPr lang="en-US" sz="1800" b="1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 </a:t>
            </a:r>
            <a:r>
              <a:rPr lang="en-US" sz="1800" b="1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l’ambiente</a:t>
            </a:r>
            <a:r>
              <a:rPr lang="en-US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” </a:t>
            </a:r>
            <a:endParaRPr sz="14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-US" sz="1800" b="1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Classi</a:t>
            </a:r>
            <a:r>
              <a:rPr lang="en-US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quarte</a:t>
            </a:r>
            <a:r>
              <a:rPr lang="en-US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en-US" sz="1800" b="1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“</a:t>
            </a:r>
            <a:r>
              <a:rPr lang="en-US" sz="1800" b="1" i="0" u="none" strike="noStrike" cap="none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Ambienti</a:t>
            </a:r>
            <a:r>
              <a:rPr lang="en-US" sz="1800" b="1" i="0" u="none" strike="noStrike" cap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…AMO…ci</a:t>
            </a:r>
            <a:r>
              <a:rPr lang="en-US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”</a:t>
            </a:r>
            <a:endParaRPr sz="14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-US" sz="1800" b="1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Classi</a:t>
            </a:r>
            <a:r>
              <a:rPr lang="en-US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quinte</a:t>
            </a:r>
            <a:r>
              <a:rPr lang="en-US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“</a:t>
            </a:r>
            <a:r>
              <a:rPr lang="en-US" sz="1800" b="1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Bellezze</a:t>
            </a:r>
            <a:r>
              <a:rPr lang="en-US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naturali</a:t>
            </a:r>
            <a:r>
              <a:rPr lang="en-US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 </a:t>
            </a:r>
            <a:r>
              <a:rPr lang="en-US" sz="1800" b="1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artistiche</a:t>
            </a:r>
            <a:r>
              <a:rPr lang="en-US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delle</a:t>
            </a:r>
            <a:r>
              <a:rPr lang="en-US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varie</a:t>
            </a:r>
            <a:r>
              <a:rPr lang="en-US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regioni</a:t>
            </a:r>
            <a:r>
              <a:rPr lang="en-US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italiane</a:t>
            </a:r>
            <a:r>
              <a:rPr lang="en-US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”</a:t>
            </a:r>
            <a:endParaRPr sz="14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Font typeface="Arial"/>
              <a:buNone/>
            </a:pPr>
            <a:endParaRPr sz="1800" b="1" dirty="0">
              <a:solidFill>
                <a:schemeClr val="dk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Font typeface="Arial"/>
              <a:buNone/>
            </a:pPr>
            <a:r>
              <a:rPr lang="en-US" sz="1800" b="1" i="0" u="sng" strike="noStrike" cap="none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SCUOLA SEC.  di  1°GRADO   </a:t>
            </a:r>
            <a:r>
              <a:rPr lang="en-US" sz="1800" b="1" dirty="0">
                <a:solidFill>
                  <a:schemeClr val="dk1"/>
                </a:solidFill>
              </a:rPr>
              <a:t>“Io e </a:t>
            </a:r>
            <a:r>
              <a:rPr lang="en-US" sz="1800" b="1" dirty="0" err="1">
                <a:solidFill>
                  <a:schemeClr val="dk1"/>
                </a:solidFill>
              </a:rPr>
              <a:t>te</a:t>
            </a:r>
            <a:r>
              <a:rPr lang="en-US" sz="1800" b="1" dirty="0">
                <a:solidFill>
                  <a:schemeClr val="dk1"/>
                </a:solidFill>
              </a:rPr>
              <a:t> </a:t>
            </a:r>
            <a:r>
              <a:rPr lang="en-US" sz="1800" b="1" dirty="0" err="1">
                <a:solidFill>
                  <a:schemeClr val="dk1"/>
                </a:solidFill>
              </a:rPr>
              <a:t>sulla</a:t>
            </a:r>
            <a:r>
              <a:rPr lang="en-US" sz="1800" b="1" dirty="0">
                <a:solidFill>
                  <a:schemeClr val="dk1"/>
                </a:solidFill>
              </a:rPr>
              <a:t> </a:t>
            </a:r>
            <a:r>
              <a:rPr lang="en-US" sz="1800" b="1" dirty="0" err="1" smtClean="0">
                <a:solidFill>
                  <a:schemeClr val="dk1"/>
                </a:solidFill>
              </a:rPr>
              <a:t>stessa</a:t>
            </a:r>
            <a:r>
              <a:rPr lang="en-US" sz="1800" b="1" dirty="0" smtClean="0">
                <a:solidFill>
                  <a:schemeClr val="dk1"/>
                </a:solidFill>
              </a:rPr>
              <a:t> Terra” un </a:t>
            </a:r>
            <a:r>
              <a:rPr lang="en-US" sz="1800" b="1" dirty="0" err="1" smtClean="0">
                <a:solidFill>
                  <a:schemeClr val="dk1"/>
                </a:solidFill>
              </a:rPr>
              <a:t>percorso</a:t>
            </a:r>
            <a:r>
              <a:rPr lang="en-US" sz="1800" b="1" dirty="0" smtClean="0">
                <a:solidFill>
                  <a:schemeClr val="dk1"/>
                </a:solidFill>
              </a:rPr>
              <a:t> </a:t>
            </a:r>
            <a:r>
              <a:rPr lang="en-US" sz="1800" b="1" dirty="0" err="1" smtClean="0">
                <a:solidFill>
                  <a:schemeClr val="dk1"/>
                </a:solidFill>
              </a:rPr>
              <a:t>sul</a:t>
            </a:r>
            <a:r>
              <a:rPr lang="en-US" sz="1800" b="1" dirty="0" smtClean="0">
                <a:solidFill>
                  <a:schemeClr val="dk1"/>
                </a:solidFill>
              </a:rPr>
              <a:t> </a:t>
            </a:r>
            <a:r>
              <a:rPr lang="en-US" sz="1800" b="1" dirty="0" err="1" smtClean="0">
                <a:solidFill>
                  <a:schemeClr val="dk1"/>
                </a:solidFill>
              </a:rPr>
              <a:t>rapporto</a:t>
            </a:r>
            <a:r>
              <a:rPr lang="en-US" sz="1800" b="1" dirty="0" smtClean="0">
                <a:solidFill>
                  <a:schemeClr val="dk1"/>
                </a:solidFill>
              </a:rPr>
              <a:t>  </a:t>
            </a:r>
            <a:r>
              <a:rPr lang="en-US" sz="1800" b="1" dirty="0" err="1" smtClean="0">
                <a:solidFill>
                  <a:schemeClr val="dk1"/>
                </a:solidFill>
              </a:rPr>
              <a:t>uomo-pianeta</a:t>
            </a:r>
            <a:r>
              <a:rPr lang="en-US" sz="1800" b="1" dirty="0" smtClean="0">
                <a:solidFill>
                  <a:schemeClr val="dk1"/>
                </a:solidFill>
              </a:rPr>
              <a:t> in </a:t>
            </a:r>
            <a:r>
              <a:rPr lang="en-US" sz="1800" b="1" dirty="0" err="1" smtClean="0">
                <a:solidFill>
                  <a:schemeClr val="dk1"/>
                </a:solidFill>
              </a:rPr>
              <a:t>senso</a:t>
            </a:r>
            <a:r>
              <a:rPr lang="en-US" sz="1800" b="1" dirty="0" smtClean="0">
                <a:solidFill>
                  <a:schemeClr val="dk1"/>
                </a:solidFill>
              </a:rPr>
              <a:t> </a:t>
            </a:r>
            <a:r>
              <a:rPr lang="en-US" sz="1800" b="1" dirty="0" err="1" smtClean="0">
                <a:solidFill>
                  <a:schemeClr val="dk1"/>
                </a:solidFill>
              </a:rPr>
              <a:t>antropologico</a:t>
            </a:r>
            <a:r>
              <a:rPr lang="en-US" sz="1800" b="1" dirty="0" smtClean="0">
                <a:solidFill>
                  <a:schemeClr val="dk1"/>
                </a:solidFill>
              </a:rPr>
              <a:t> (</a:t>
            </a:r>
            <a:r>
              <a:rPr lang="en-US" sz="1800" b="1" dirty="0" err="1" smtClean="0">
                <a:solidFill>
                  <a:schemeClr val="dk1"/>
                </a:solidFill>
              </a:rPr>
              <a:t>cultura</a:t>
            </a:r>
            <a:r>
              <a:rPr lang="en-US" sz="1800" b="1" dirty="0" smtClean="0">
                <a:solidFill>
                  <a:schemeClr val="dk1"/>
                </a:solidFill>
              </a:rPr>
              <a:t>) e </a:t>
            </a:r>
            <a:r>
              <a:rPr lang="en-US" sz="1800" b="1" dirty="0" err="1" smtClean="0">
                <a:solidFill>
                  <a:schemeClr val="dk1"/>
                </a:solidFill>
              </a:rPr>
              <a:t>ambientale</a:t>
            </a:r>
            <a:r>
              <a:rPr lang="en-US" sz="1800" b="1" dirty="0" smtClean="0">
                <a:solidFill>
                  <a:schemeClr val="dk1"/>
                </a:solidFill>
              </a:rPr>
              <a:t> (</a:t>
            </a:r>
            <a:r>
              <a:rPr lang="en-US" sz="1800" b="1" dirty="0" err="1" smtClean="0">
                <a:solidFill>
                  <a:schemeClr val="dk1"/>
                </a:solidFill>
              </a:rPr>
              <a:t>sostenibilità</a:t>
            </a:r>
            <a:r>
              <a:rPr lang="en-US" sz="1800" b="1" dirty="0" smtClean="0">
                <a:solidFill>
                  <a:schemeClr val="dk1"/>
                </a:solidFill>
              </a:rPr>
              <a:t>).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Font typeface="Arial"/>
              <a:buNone/>
            </a:pPr>
            <a:endParaRPr sz="1800" b="1" i="0" strike="noStrike" cap="none" dirty="0">
              <a:solidFill>
                <a:schemeClr val="dk1"/>
              </a:solidFill>
              <a:highlight>
                <a:schemeClr val="dk1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" name="Google Shape;138;p8"/>
          <p:cNvSpPr txBox="1"/>
          <p:nvPr/>
        </p:nvSpPr>
        <p:spPr>
          <a:xfrm>
            <a:off x="393875" y="0"/>
            <a:ext cx="8364000" cy="100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400"/>
              <a:buFont typeface="Arial"/>
              <a:buNone/>
            </a:pPr>
            <a:r>
              <a:rPr lang="en-US" sz="2300" b="1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PROGETTI CURRICOLARI </a:t>
            </a:r>
            <a:br>
              <a:rPr lang="en-US" sz="2300" b="1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300" b="1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MONTERONI-ARNESANO a.s. 2021 / 2022 </a:t>
            </a:r>
            <a:br>
              <a:rPr lang="en-US" sz="2300" b="1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</a:br>
            <a:endParaRPr sz="13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5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5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" name="Google Shape;117;p5"/>
          <p:cNvSpPr txBox="1">
            <a:spLocks noGrp="1"/>
          </p:cNvSpPr>
          <p:nvPr>
            <p:ph type="title" idx="4294967295"/>
          </p:nvPr>
        </p:nvSpPr>
        <p:spPr>
          <a:xfrm>
            <a:off x="381000" y="419100"/>
            <a:ext cx="7696200" cy="83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800"/>
              <a:buFont typeface="Calibri"/>
              <a:buNone/>
            </a:pPr>
            <a:r>
              <a:rPr lang="en-US" sz="2800" b="1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PUNTI  DI  FORZA</a:t>
            </a:r>
            <a:endParaRPr/>
          </a:p>
        </p:txBody>
      </p:sp>
      <p:sp>
        <p:nvSpPr>
          <p:cNvPr id="118" name="Google Shape;118;p5"/>
          <p:cNvSpPr txBox="1">
            <a:spLocks noGrp="1"/>
          </p:cNvSpPr>
          <p:nvPr>
            <p:ph type="body" idx="4294967295"/>
          </p:nvPr>
        </p:nvSpPr>
        <p:spPr>
          <a:xfrm>
            <a:off x="838200" y="838200"/>
            <a:ext cx="7391400" cy="56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342900" marR="0" lvl="0" indent="-342900" algn="just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1" i="0" u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Speri</a:t>
            </a:r>
            <a:r>
              <a:rPr lang="en-US" sz="17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mentazione</a:t>
            </a:r>
            <a:r>
              <a:rPr lang="en-US" sz="17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di </a:t>
            </a:r>
            <a:r>
              <a:rPr lang="en-US" sz="17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percorsi</a:t>
            </a:r>
            <a:r>
              <a:rPr lang="en-US" sz="17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7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formativi</a:t>
            </a:r>
            <a:r>
              <a:rPr lang="en-US" sz="17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7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alternativi</a:t>
            </a:r>
            <a:r>
              <a:rPr lang="en-US" sz="17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7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anche</a:t>
            </a:r>
            <a:r>
              <a:rPr lang="en-US" sz="17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in </a:t>
            </a:r>
            <a:r>
              <a:rPr lang="en-US" sz="17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rete,avvalendosi</a:t>
            </a:r>
            <a:r>
              <a:rPr lang="en-US" sz="17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del </a:t>
            </a:r>
            <a:r>
              <a:rPr lang="en-US" sz="17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supporto</a:t>
            </a:r>
            <a:r>
              <a:rPr lang="en-US" sz="17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di </a:t>
            </a:r>
            <a:r>
              <a:rPr lang="en-US" sz="17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docenti</a:t>
            </a:r>
            <a:r>
              <a:rPr lang="en-US" sz="17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in </a:t>
            </a:r>
            <a:r>
              <a:rPr lang="en-US" sz="17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organico</a:t>
            </a:r>
            <a:r>
              <a:rPr lang="en-US" sz="17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7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potenziato</a:t>
            </a:r>
            <a:endParaRPr sz="1700" dirty="0"/>
          </a:p>
          <a:p>
            <a:pPr marL="342900" marR="0" lvl="0" indent="-342900" algn="l" rtl="0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7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Recupero</a:t>
            </a:r>
            <a:r>
              <a:rPr lang="en-US" sz="17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7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della</a:t>
            </a:r>
            <a:r>
              <a:rPr lang="en-US" sz="17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7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centralità</a:t>
            </a:r>
            <a:r>
              <a:rPr lang="en-US" sz="17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7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ll’alunno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nella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costruzione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di 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progetti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che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lo 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vedono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protagonista</a:t>
            </a:r>
            <a:endParaRPr dirty="0"/>
          </a:p>
          <a:p>
            <a:pPr marL="342900" marR="0" lvl="0" indent="-342900" algn="l" rtl="0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Disponibilità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 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creare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una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relazione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efficace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alunno-docente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- 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genitori</a:t>
            </a:r>
            <a:endParaRPr dirty="0"/>
          </a:p>
          <a:p>
            <a:pPr marL="342900" marR="0" lvl="0" indent="-342900" algn="l" rtl="0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Stimolo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professionale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 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culturale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fornito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dai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docenti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coinvolti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nei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progetti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dirty="0"/>
          </a:p>
          <a:p>
            <a:pPr marL="342900" marR="0" lvl="0" indent="-342900" algn="l" rtl="0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Versatilità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dei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docenti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disposti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 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sperimentarsi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quotidianamente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e in 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situazioni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di 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emergenza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Covid19, 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 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rendere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l’apprendimento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interessante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  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coinvolgente</a:t>
            </a:r>
            <a:endParaRPr dirty="0"/>
          </a:p>
          <a:p>
            <a:pPr marL="342900" marR="0" lvl="0" indent="-342900" algn="l" rtl="0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Uso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appropriato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ed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efficace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delle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piattaforme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digitali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adeguate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all’utenza</a:t>
            </a:r>
            <a:endParaRPr dirty="0"/>
          </a:p>
          <a:p>
            <a:pPr marL="342900" marR="0" lvl="0" indent="-342900" algn="l" rtl="0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Sperimentazione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di 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nuove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tecnologie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con 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produzione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di 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oggetti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multimediali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di 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vario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genere</a:t>
            </a:r>
            <a:endParaRPr dirty="0"/>
          </a:p>
          <a:p>
            <a:pPr marL="342900" marR="0" lvl="0" indent="-342900" algn="l" rtl="0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Concretezza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 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pubblicizzazione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delle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azioni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i="0" u="none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realizzate</a:t>
            </a:r>
            <a:r>
              <a:rPr lang="en-US" sz="1800" b="1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dirty="0"/>
          </a:p>
          <a:p>
            <a:pPr marL="342900" marR="0" lvl="0" indent="-342900" algn="l" rtl="0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Svolgimento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di 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attività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laboratoriali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nelle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ore 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curricolari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ed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extracurricolari</a:t>
            </a:r>
            <a:endParaRPr dirty="0"/>
          </a:p>
          <a:p>
            <a:pPr marL="342900" marR="0" lvl="0" indent="-342900" algn="l" rtl="0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Percorsi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laboratoriali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efficaci</a:t>
            </a:r>
            <a:endParaRPr dirty="0"/>
          </a:p>
          <a:p>
            <a:pPr marL="342900" marR="0" lvl="0" indent="-342900" algn="l" rtl="0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Interazione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positiva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tra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il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personale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dei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plessi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di 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Arnesano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  </a:t>
            </a:r>
            <a:r>
              <a:rPr lang="en-US" sz="1800" b="1" i="0" u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Monteroni</a:t>
            </a:r>
            <a:r>
              <a:rPr lang="en-US" sz="1800" b="1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g13114cb6860_0_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  <p:sp>
        <p:nvSpPr>
          <p:cNvPr id="283" name="Google Shape;283;g13114cb6860_0_1"/>
          <p:cNvSpPr txBox="1">
            <a:spLocks noGrp="1"/>
          </p:cNvSpPr>
          <p:nvPr>
            <p:ph type="title" idx="4294967295"/>
          </p:nvPr>
        </p:nvSpPr>
        <p:spPr>
          <a:xfrm>
            <a:off x="457200" y="107150"/>
            <a:ext cx="8229600" cy="242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40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Scuola dell’Infanzia Infanzia via Barsanti Arnesano:</a:t>
            </a:r>
            <a:endParaRPr sz="2400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28 bambini in uscita</a:t>
            </a:r>
            <a:endParaRPr sz="2400" b="1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40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Documento di passaggio alla Scuola Primaria</a:t>
            </a:r>
            <a:endParaRPr sz="2400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Bambini/e  che hanno sviluppato l’ «</a:t>
            </a:r>
            <a:r>
              <a:rPr lang="en-US" sz="24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autonomia</a:t>
            </a:r>
            <a:r>
              <a:rPr lang="en-US" sz="2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»</a:t>
            </a:r>
            <a:endParaRPr sz="2400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pic>
        <p:nvPicPr>
          <p:cNvPr id="284" name="Google Shape;284;g13114cb6860_0_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17975" y="1994950"/>
            <a:ext cx="7571750" cy="4621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17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7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0" name="Google Shape;290;p17"/>
          <p:cNvSpPr txBox="1">
            <a:spLocks noGrp="1"/>
          </p:cNvSpPr>
          <p:nvPr>
            <p:ph type="title"/>
          </p:nvPr>
        </p:nvSpPr>
        <p:spPr>
          <a:xfrm>
            <a:off x="457200" y="274600"/>
            <a:ext cx="8229600" cy="231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400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400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40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Scuola dell’Infanzia Infanzia via Montello Monteroni:</a:t>
            </a:r>
            <a:endParaRPr sz="2400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20 bambini in uscita </a:t>
            </a:r>
            <a:endParaRPr sz="2400" b="1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1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( 2 non valutabili per scarsissima frequenza)</a:t>
            </a:r>
            <a:endParaRPr sz="2100" b="1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40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Documento di passaggio alla Scuola Primaria</a:t>
            </a:r>
            <a:endParaRPr sz="2400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           Bambini/e  che hanno sviluppato l’ «</a:t>
            </a:r>
            <a:r>
              <a:rPr lang="en-US" sz="24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autonomia</a:t>
            </a:r>
            <a:r>
              <a:rPr lang="en-US" sz="2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»</a:t>
            </a:r>
            <a:endParaRPr sz="2400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3200"/>
              <a:buFont typeface="Times New Roman"/>
              <a:buNone/>
            </a:pPr>
            <a:endParaRPr/>
          </a:p>
        </p:txBody>
      </p:sp>
      <p:pic>
        <p:nvPicPr>
          <p:cNvPr id="291" name="Google Shape;291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89526" y="2044001"/>
            <a:ext cx="7806329" cy="4312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18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8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7" name="Google Shape;297;p18"/>
          <p:cNvSpPr txBox="1">
            <a:spLocks noGrp="1"/>
          </p:cNvSpPr>
          <p:nvPr>
            <p:ph type="title"/>
          </p:nvPr>
        </p:nvSpPr>
        <p:spPr>
          <a:xfrm>
            <a:off x="457200" y="274625"/>
            <a:ext cx="8229600" cy="197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40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Scuola dell’Infanzia Infanzia via Barsanti Arnesano:</a:t>
            </a:r>
            <a:endParaRPr sz="2400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28 bambini in uscita</a:t>
            </a:r>
            <a:endParaRPr sz="2400" b="1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40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Documento di passaggio alla Scuola Primaria</a:t>
            </a:r>
            <a:endParaRPr sz="2400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3200"/>
              <a:buFont typeface="Times New Roman"/>
              <a:buNone/>
            </a:pPr>
            <a:r>
              <a:rPr lang="en-US" sz="2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Bambini/e  che hanno sviluppato l’ «</a:t>
            </a:r>
            <a:r>
              <a:rPr lang="en-US" sz="24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identità</a:t>
            </a:r>
            <a:r>
              <a:rPr lang="en-US" sz="2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»</a:t>
            </a:r>
            <a:endParaRPr/>
          </a:p>
        </p:txBody>
      </p:sp>
      <p:pic>
        <p:nvPicPr>
          <p:cNvPr id="298" name="Google Shape;298;p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67963" y="1990125"/>
            <a:ext cx="7608075" cy="47313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19"/>
          <p:cNvSpPr txBox="1"/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9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4" name="Google Shape;304;p19"/>
          <p:cNvSpPr txBox="1">
            <a:spLocks noGrp="1"/>
          </p:cNvSpPr>
          <p:nvPr>
            <p:ph type="title"/>
          </p:nvPr>
        </p:nvSpPr>
        <p:spPr>
          <a:xfrm>
            <a:off x="457200" y="80375"/>
            <a:ext cx="8229600" cy="233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40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      Scuola dell’Infanzia Infanzia via Montello Monteroni:</a:t>
            </a:r>
            <a:endParaRPr sz="2400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20 bambini in uscita</a:t>
            </a:r>
            <a:endParaRPr sz="2400" b="1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1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( 2 non valutabili per scarsissima frequenza)</a:t>
            </a:r>
            <a:endParaRPr sz="2400" b="1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40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Documento di passaggio alla Scuola Primaria</a:t>
            </a:r>
            <a:endParaRPr sz="2400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3200"/>
              <a:buFont typeface="Times New Roman"/>
              <a:buNone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             </a:t>
            </a:r>
            <a:r>
              <a:rPr lang="en-US" sz="2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Bambini/e  che hanno sviluppato l’ «</a:t>
            </a:r>
            <a:r>
              <a:rPr lang="en-US" sz="2400" b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identità</a:t>
            </a:r>
            <a:r>
              <a:rPr lang="en-US" sz="2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»</a:t>
            </a:r>
            <a:endParaRPr/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3200"/>
              <a:buFont typeface="Times New Roman"/>
              <a:buNone/>
            </a:pPr>
            <a:endParaRPr/>
          </a:p>
        </p:txBody>
      </p:sp>
      <p:pic>
        <p:nvPicPr>
          <p:cNvPr id="305" name="Google Shape;305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57200" y="1768075"/>
            <a:ext cx="8160327" cy="443876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Mito">
      <a:dk1>
        <a:srgbClr val="000000"/>
      </a:dk1>
      <a:lt1>
        <a:srgbClr val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663</TotalTime>
  <Words>1822</Words>
  <Application>Microsoft Office PowerPoint</Application>
  <PresentationFormat>Presentazione su schermo (4:3)</PresentationFormat>
  <Paragraphs>306</Paragraphs>
  <Slides>36</Slides>
  <Notes>35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36</vt:i4>
      </vt:variant>
    </vt:vector>
  </HeadingPairs>
  <TitlesOfParts>
    <vt:vector size="42" baseType="lpstr">
      <vt:lpstr>Arial</vt:lpstr>
      <vt:lpstr>Calibri</vt:lpstr>
      <vt:lpstr>Noto Sans Symbols</vt:lpstr>
      <vt:lpstr>Times New Roman</vt:lpstr>
      <vt:lpstr>Wingdings</vt:lpstr>
      <vt:lpstr>Tema di Office</vt:lpstr>
      <vt:lpstr>AREA  1  “Gestione  del  Piano  dell’Offerta Formativa” </vt:lpstr>
      <vt:lpstr>SINTESI - AREA  1 “Gestione  del  Piano  dell’Offerta Formativa” a.s.  2021-  2022</vt:lpstr>
      <vt:lpstr>Presentazione standard di PowerPoint</vt:lpstr>
      <vt:lpstr>Presentazione standard di PowerPoint</vt:lpstr>
      <vt:lpstr>PUNTI  DI  FORZA</vt:lpstr>
      <vt:lpstr>Scuola dell’Infanzia Infanzia via Barsanti Arnesano:  28 bambini in uscita Documento di passaggio alla Scuola Primaria  Bambini/e  che hanno sviluppato l’ «autonomia» </vt:lpstr>
      <vt:lpstr>  Scuola dell’Infanzia Infanzia via Montello Monteroni:  20 bambini in uscita  ( 2 non valutabili per scarsissima frequenza) Documento di passaggio alla Scuola Primaria            Bambini/e  che hanno sviluppato l’ «autonomia»  </vt:lpstr>
      <vt:lpstr>Scuola dell’Infanzia Infanzia via Barsanti Arnesano:  28 bambini in uscita Documento di passaggio alla Scuola Primaria  Bambini/e  che hanno sviluppato l’ «identità»</vt:lpstr>
      <vt:lpstr>      Scuola dell’Infanzia Infanzia via Montello Monteroni:  20 bambini in uscita ( 2 non valutabili per scarsissima frequenza) Documento di passaggio alla Scuola Primaria              Bambini/e  che hanno sviluppato l’ «identità» </vt:lpstr>
      <vt:lpstr>Scuola dell’Infanzia Infanzia via Barsanti Arnesano:  28 bambini in uscita Documento di passaggio alla Scuola Primaria  Bambini/e  che hanno acquisito le «competenze» </vt:lpstr>
      <vt:lpstr>Scuola dell’Infanzia Infanzia via Montello Monteroni:  20 bambini in uscita ( 2 non valutabili per scarsissima frequenza) Documento di passaggio alla Scuola Primaria          Bambini/e  che hanno acquisito le «competenze»</vt:lpstr>
      <vt:lpstr>PASTI EROGATI AI BAMBINI NELLA SCUOLA DELL’INFANZIA   DI ARNESANO</vt:lpstr>
      <vt:lpstr>PASTI EROGATI AI BAMBINI NELLA SCUOLA DELL’INFANZIA   DI MONTERONI</vt:lpstr>
      <vt:lpstr> MONITORAGGIO COMPETENZE CHIAVE  Comunicazione nella madre lingua o lingua di istruzione Classe  5 A-B SCUOLA PRIMARIA  MONTERONI - ARNESANO</vt:lpstr>
      <vt:lpstr> MONITORAGGIO COMPETENZE CHIAVE  Comunicazione nelle lingue straniere CLASSE 5 A-B SCUOLA PRIMARIA  MONTERONI - ARNESANO</vt:lpstr>
      <vt:lpstr> MONITORAGGIO COMPETENZE CHIAVE  Competenza matematica e competenze di base in scienza e tecnologia Classe 5 A-B SCUOLA PRIMARIA  MONTERONI - ARNESANO</vt:lpstr>
      <vt:lpstr> MONITORAGGIO COMPETENZE CHIAVE  Competenze digitali Classe 5 A-B SCUOLA PRIMARIA  MONTERONI - ARNESANO</vt:lpstr>
      <vt:lpstr> MONITORAGGIO COMPETENZE CHIAVE  Imparare ad imparare Classe 5 A-B SCUOLA PRIMARIA  MONTERONI - ARNESANO</vt:lpstr>
      <vt:lpstr> MONITORAGGIO COMPETENZE CHIAVE  Competenze sociali e civiche Classe 5 A-B SCUOLA PRIMARIA  MONTERONI - ARNESANO</vt:lpstr>
      <vt:lpstr> MONITORAGGIO COMPETENZE CHIAVE  Spirito di iniziativa CLASSE 5 A-B SCUOLA PRIMARIA  MONTERONI - ARNESANO</vt:lpstr>
      <vt:lpstr> MONITORAGGIO COMPETENZE CHIAVE 8a Consapevolezza ed espressione culturale CLASSE 5 A-B SCUOLA PRIMARIA  MONTERONI - ARNESANO</vt:lpstr>
      <vt:lpstr> MONITORAGGIO COMPETENZE CHIAVE 8b Consapevolezza ed espressione culturale Classe 5 A-B SCUOLA PRIMARIA  MONTERONI - ARNESANO</vt:lpstr>
      <vt:lpstr> MONITORAGGIO COMPETENZE CHIAVE 8c Consapevolezza ed espressione culturale Classe 5 A-B SCUOLA PRIMARIA  MONTERONI - ARNESANO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SUCCESSO  FORMATIVO  MONITORAGGIO  COMPETENZE  Anno Scolastico 2021/2022 SCUOLA  SECONDARIA  DI  I  GRADO «Vittorio Bodini»  MONTERONI DI LECCE </vt:lpstr>
      <vt:lpstr>    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COORDINAMENTO  DEI  RAPPORTI  TRA SCUOLA  E  FAMIGLIA</vt:lpstr>
      <vt:lpstr>PUNTI  DI  FORZA                     PUNTI  DI  DEBOLEZZA</vt:lpstr>
      <vt:lpstr>TEMPI, MODALITA’ ORGANIZZATIVE E VALUTAZIONE  DEL LAVORO SVOLTO NELL’ESPLETAMENTO DELLA FUNZIONE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AREA  1  “Gestione  del  Piano  dell’Offerta Formativa”</dc:title>
  <dc:creator>Compaq</dc:creator>
  <cp:lastModifiedBy>SEGRETERIA7</cp:lastModifiedBy>
  <cp:revision>20</cp:revision>
  <cp:lastPrinted>2022-06-29T07:51:31Z</cp:lastPrinted>
  <dcterms:created xsi:type="dcterms:W3CDTF">1601-01-01T00:00:00Z</dcterms:created>
  <dcterms:modified xsi:type="dcterms:W3CDTF">2022-06-30T09:55:06Z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