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4" r:id="rId58"/>
    <p:sldId id="315" r:id="rId59"/>
    <p:sldId id="313" r:id="rId60"/>
  </p:sldIdLst>
  <p:sldSz cx="9144000" cy="6858000" type="screen4x3"/>
  <p:notesSz cx="6797675" cy="987266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5" roundtripDataSignature="AMtx7mgMjAFvejM7PoqOpCYbVii9fJxB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76166DC-C543-4D12-A4F6-350771EE5509}">
  <a:tblStyle styleId="{E76166DC-C543-4D12-A4F6-350771EE5509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0465A880-ACC5-439A-9212-CEF103755879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AFA01037-9169-4350-8125-AE043A033D80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46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9377362"/>
            <a:ext cx="2946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377362"/>
            <a:ext cx="2946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31e8034862_2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7" name="Google Shape;147;g131e8034862_2_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" name="Google Shape;148;g131e8034862_2_8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 sz="14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31e8034862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g131e8034862_2_1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g131e8034862_2_17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 sz="14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33b9faadf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63" name="Google Shape;163;g133b9faadf2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4" name="Google Shape;164;g133b9faadf2_0_0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 sz="14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33b9faadf2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71" name="Google Shape;171;g133b9faadf2_0_1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2" name="Google Shape;172;g133b9faadf2_0_16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 sz="14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3526b93ee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80" name="Google Shape;180;g13526b93ee2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1" name="Google Shape;181;g13526b93ee2_0_0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 sz="14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0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3526b93ee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97" name="Google Shape;197;g13526b93ee2_0_1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" name="Google Shape;198;g13526b93ee2_0_10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 sz="14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6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6" name="Google Shape;20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3526b93ee2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13" name="Google Shape;213;g13526b93ee2_0_3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4" name="Google Shape;214;g13526b93ee2_0_31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 sz="14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1ff1e0c61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21" name="Google Shape;221;g11ff1e0c61a_0_0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2" name="Google Shape;222;g11ff1e0c61a_0_0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 sz="14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9" name="Google Shape;22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202b41f1f1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1202b41f1f1_0_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g1202b41f1f1_0_9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 sz="14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202b41f1f1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1202b41f1f1_0_16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g1202b41f1f1_0_16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 sz="14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2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0" name="Google Shape;2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3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8" name="Google Shape;25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4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" name="Google Shape;26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5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2" name="Google Shape;27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3114cb686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9" name="Google Shape;279;g13114cb6860_0_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0" name="Google Shape;280;g13114cb6860_0_1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 sz="14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7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7" name="Google Shape;28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8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4" name="Google Shape;29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9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1" name="Google Shape;30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0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8" name="Google Shape;30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1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5" name="Google Shape;31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2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2" name="Google Shape;32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3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9" name="Google Shape;32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51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6" name="Google Shape;336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202b41f1f1_1_2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3" name="Google Shape;353;g1202b41f1f1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202b41f1f1_1_4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0" name="Google Shape;370;g1202b41f1f1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202b41f1f1_1_6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6" name="Google Shape;386;g1202b41f1f1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1202b41f1f1_1_7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2" name="Google Shape;402;g1202b41f1f1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202b41f1f1_1_9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8" name="Google Shape;418;g1202b41f1f1_1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202b41f1f1_1_11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4" name="Google Shape;434;g1202b41f1f1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1202b41f1f1_1_13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0" name="Google Shape;450;g1202b41f1f1_1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1202b41f1f1_1_15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6" name="Google Shape;466;g1202b41f1f1_1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1202b41f1f1_1_16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2" name="Google Shape;482;g1202b41f1f1_1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7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8" name="Google Shape;49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1200fa951de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04" name="Google Shape;504;g1200fa951de_0_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5" name="Google Shape;505;g1200fa951de_0_8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46</a:t>
            </a:fld>
            <a:endParaRPr sz="140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8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2" name="Google Shape;51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29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1" name="Google Shape;52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30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0" name="Google Shape;53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31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9" name="Google Shape;53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32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5" name="Google Shape;54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3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34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2" name="Google Shape;562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1202b41f1f1_3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1202b41f1f1_3_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0" name="Google Shape;570;g1202b41f1f1_3_8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54</a:t>
            </a:fld>
            <a:endParaRPr sz="140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35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6" name="Google Shape;576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36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3" name="Google Shape;58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591" name="Google Shape;591;p37:notes"/>
          <p:cNvSpPr txBox="1">
            <a:spLocks noGrp="1"/>
          </p:cNvSpPr>
          <p:nvPr>
            <p:ph type="body" idx="1"/>
          </p:nvPr>
        </p:nvSpPr>
        <p:spPr>
          <a:xfrm>
            <a:off x="679452" y="4689477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2" name="Google Shape;592;p37:notes"/>
          <p:cNvSpPr txBox="1"/>
          <p:nvPr/>
        </p:nvSpPr>
        <p:spPr>
          <a:xfrm>
            <a:off x="3849687" y="9377362"/>
            <a:ext cx="2946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496078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38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00" name="Google Shape;60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4" name="Google Shape;13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1" name="Google Shape;14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4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5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5" name="Google Shape;35;p4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4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4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5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4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p4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3" name="Google Shape;63;p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4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9" name="Google Shape;69;p4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0" name="Google Shape;70;p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2.png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22.png"/><Relationship Id="rId4" Type="http://schemas.openxmlformats.org/officeDocument/2006/relationships/image" Target="../media/image3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0.png"/><Relationship Id="rId4" Type="http://schemas.openxmlformats.org/officeDocument/2006/relationships/image" Target="../media/image3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76200" y="304800"/>
            <a:ext cx="9034462" cy="2574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Calibri"/>
              <a:buNone/>
            </a:pPr>
            <a:r>
              <a:rPr lang="en-US" sz="36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AREA  1 </a:t>
            </a:r>
            <a:r>
              <a:rPr lang="en-US" sz="3600" b="1" i="0" u="none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600" b="1" i="0" u="none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4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“Gestione  del  Piano  dell’Offerta</a:t>
            </a:r>
            <a:br>
              <a:rPr lang="en-US" sz="34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4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Formativa”</a:t>
            </a:r>
            <a:r>
              <a:rPr lang="en-US" sz="36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6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457200" y="2438400"/>
            <a:ext cx="82296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000"/>
              <a:buNone/>
            </a:pPr>
            <a:r>
              <a:rPr lang="en-US" sz="3000" b="1" i="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RELAZIONE  FINALE</a:t>
            </a:r>
            <a:endParaRPr/>
          </a:p>
          <a:p>
            <a:pPr marL="0" lvl="0" indent="0" algn="ctr" rtl="0">
              <a:lnSpc>
                <a:spcPct val="60000"/>
              </a:lnSpc>
              <a:spcBef>
                <a:spcPts val="740"/>
              </a:spcBef>
              <a:spcAft>
                <a:spcPts val="0"/>
              </a:spcAft>
              <a:buClr>
                <a:srgbClr val="888888"/>
              </a:buClr>
              <a:buSzPts val="3700"/>
              <a:buNone/>
            </a:pPr>
            <a:endParaRPr sz="3700" b="0" i="0" u="none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Istituto Comprensivo Polo 2 “Vittorio Bodini”  </a:t>
            </a:r>
            <a:endParaRPr/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Arnesano - Monteroni di Lecce </a:t>
            </a:r>
            <a:endParaRPr/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 b="1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Docenti: D’Arpe Alessandra</a:t>
            </a:r>
            <a:endParaRPr sz="2400" b="1" i="1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b="1" i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Possevini Clelia Giovanna</a:t>
            </a:r>
            <a:endParaRPr sz="2400" b="1" i="1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b="1" i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Brizio Adriana</a:t>
            </a:r>
            <a:endParaRPr sz="2400" b="1" i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 b="1" i="1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1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Anno scolastico 2021/22</a:t>
            </a:r>
            <a:endParaRPr sz="2400" b="1" i="1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 b="1" i="1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31e8034862_2_8"/>
          <p:cNvSpPr txBox="1">
            <a:spLocks noGrp="1"/>
          </p:cNvSpPr>
          <p:nvPr>
            <p:ph type="title"/>
          </p:nvPr>
        </p:nvSpPr>
        <p:spPr>
          <a:xfrm>
            <a:off x="457200" y="274629"/>
            <a:ext cx="8229600" cy="687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Calibri"/>
              <a:buNone/>
            </a:pPr>
            <a:r>
              <a:rPr lang="en-US" sz="2000" b="1">
                <a:solidFill>
                  <a:srgbClr val="FF0000"/>
                </a:solidFill>
              </a:rPr>
              <a:t/>
            </a:r>
            <a:br>
              <a:rPr lang="en-US" sz="2000" b="1">
                <a:solidFill>
                  <a:srgbClr val="FF0000"/>
                </a:solidFill>
              </a:rPr>
            </a:br>
            <a:r>
              <a:rPr lang="en-US" sz="2000" b="1">
                <a:solidFill>
                  <a:srgbClr val="FF0000"/>
                </a:solidFill>
              </a:rPr>
              <a:t/>
            </a:r>
            <a:br>
              <a:rPr lang="en-US" sz="2000" b="1">
                <a:solidFill>
                  <a:srgbClr val="FF0000"/>
                </a:solidFill>
              </a:rPr>
            </a:br>
            <a:r>
              <a:rPr lang="en-US" sz="1800" b="1">
                <a:solidFill>
                  <a:srgbClr val="FF0000"/>
                </a:solidFill>
              </a:rPr>
              <a:t>PROGETTI EXTRA-CURRICOLARI SCUOLA DELL’INFANZIA  MONTERONI /ARNESANO </a:t>
            </a:r>
            <a:endParaRPr sz="1800" b="1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200"/>
              <a:buFont typeface="Calibri"/>
              <a:buNone/>
            </a:pPr>
            <a:r>
              <a:rPr lang="en-US" sz="1800" b="1">
                <a:solidFill>
                  <a:srgbClr val="FF0000"/>
                </a:solidFill>
              </a:rPr>
              <a:t>                                                                a. s. 2021 / 2022</a:t>
            </a:r>
            <a:endParaRPr sz="1800" b="1">
              <a:solidFill>
                <a:srgbClr val="FF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400"/>
          </a:p>
        </p:txBody>
      </p:sp>
      <p:sp>
        <p:nvSpPr>
          <p:cNvPr id="151" name="Google Shape;151;g131e8034862_2_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graphicFrame>
        <p:nvGraphicFramePr>
          <p:cNvPr id="152" name="Google Shape;152;g131e8034862_2_8"/>
          <p:cNvGraphicFramePr/>
          <p:nvPr/>
        </p:nvGraphicFramePr>
        <p:xfrm>
          <a:off x="457200" y="1318125"/>
          <a:ext cx="8229600" cy="4926240"/>
        </p:xfrm>
        <a:graphic>
          <a:graphicData uri="http://schemas.openxmlformats.org/drawingml/2006/table">
            <a:tbl>
              <a:tblPr>
                <a:noFill/>
                <a:tableStyleId>{0465A880-ACC5-439A-9212-CEF103755879}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17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TITOLO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TEMATICHE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PRODOTTO</a:t>
                      </a: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DELL’INTERVENTO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SEZIONI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3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“PRENDI LA STRADA GIUSTA”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Progetto di educazione stradale:</a:t>
                      </a:r>
                      <a:endParaRPr sz="11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dall’osservazione della realtà, all’ interiorizzazione di comportamenti corretti da tenere sulla strada.</a:t>
                      </a:r>
                      <a:endParaRPr sz="11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 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solidFill>
                            <a:schemeClr val="dk1"/>
                          </a:solidFill>
                        </a:rPr>
                        <a:t>Conoscenza delle norme che regolano la vita dei cittadini. </a:t>
                      </a:r>
                      <a:endParaRPr sz="1100" u="none" strike="noStrike" cap="none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Acquisizione di comportamenti sociali corretti (rispetto del sé e degli altri) 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Bambini di terzo livello</a:t>
                      </a:r>
                      <a:endParaRPr sz="11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Plesso di Monteroni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1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 “PIANTIAMO SEMI DI FELICITÀ”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Progetto fine anno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Realizzazione dell’orto a scuola: semina e messa a dimora di piantine (insalata, pomodori, peperoni..) Realizzazione della festa di fine anno: recitazione, canti mimati, facili coreografie attività grafico-pittoriche per scenografia.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Bambini di terzo livello</a:t>
                      </a:r>
                      <a:endParaRPr sz="11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Plesso di Arnesano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31e8034862_2_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graphicFrame>
        <p:nvGraphicFramePr>
          <p:cNvPr id="159" name="Google Shape;159;g131e8034862_2_17"/>
          <p:cNvGraphicFramePr/>
          <p:nvPr/>
        </p:nvGraphicFramePr>
        <p:xfrm>
          <a:off x="634800" y="1031927"/>
          <a:ext cx="7938100" cy="5066298"/>
        </p:xfrm>
        <a:graphic>
          <a:graphicData uri="http://schemas.openxmlformats.org/drawingml/2006/table">
            <a:tbl>
              <a:tblPr>
                <a:noFill/>
                <a:tableStyleId>{0465A880-ACC5-439A-9212-CEF103755879}</a:tableStyleId>
              </a:tblPr>
              <a:tblGrid>
                <a:gridCol w="1984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4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4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4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47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“UN ORTO A MISURA DI BAMBINO”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Progetto orto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Sensibilizzazione all’ “Aver cura della Natura e dell’Ambiente circostante”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Tecniche di coltivazione  (semina, travaso, innaffio). Conoscenza degli elementi naturali: semi diversi, acqua, aria, terra, sole. Ascolto e memorizzazione canti, poesie. Attività grafico-pittoriche. Lap book. 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Bambini di primo livello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Plesso di Monteroni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9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“LET’S GO”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Progetto inglese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Approccio alla lingua inglese, con acquisizione di primi termini di conversazione. Schede didattiche 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Bambini di terzo livello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Plesso di Monteroni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3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“ENGLISH TO KNOW”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Progetto inglese                        Culture a confronto.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Colori- Forme- Numeri- Parti del corpo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Memorizzazione di parole, canti e filastrocche relative alle tematiche riportate.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Schede didattiche.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Canto:”Action song” per la festa di fine anno 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Bambini di terzo livello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Plesso di Arnesano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7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“SORRIDO, RESPIRO, GUARDO IL CIELO”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Progetto fine anno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Educazione emozionale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Realizzazione dello spettacolo di fine anno.: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recitazione, canti mimati, facili coreografie </a:t>
                      </a:r>
                      <a:r>
                        <a:rPr lang="en-US" sz="1100" u="none" strike="noStrike" cap="none"/>
                        <a:t> 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Bambini di secondo e terzo livello</a:t>
                      </a: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u="none" strike="noStrike" cap="none"/>
                        <a:t>Plesso di Monteroni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60" name="Google Shape;160;g131e8034862_2_17"/>
          <p:cNvGraphicFramePr/>
          <p:nvPr/>
        </p:nvGraphicFramePr>
        <p:xfrm>
          <a:off x="634800" y="253325"/>
          <a:ext cx="7938100" cy="825978"/>
        </p:xfrm>
        <a:graphic>
          <a:graphicData uri="http://schemas.openxmlformats.org/drawingml/2006/table">
            <a:tbl>
              <a:tblPr>
                <a:noFill/>
                <a:tableStyleId>{0465A880-ACC5-439A-9212-CEF103755879}</a:tableStyleId>
              </a:tblPr>
              <a:tblGrid>
                <a:gridCol w="1984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4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4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4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8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TITOLO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TEMATICHE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PRODOTTO</a:t>
                      </a: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DELL’INTERVENTO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SEZIONI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33b9faadf2_0_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graphicFrame>
        <p:nvGraphicFramePr>
          <p:cNvPr id="167" name="Google Shape;167;g133b9faadf2_0_0"/>
          <p:cNvGraphicFramePr/>
          <p:nvPr>
            <p:extLst>
              <p:ext uri="{D42A27DB-BD31-4B8C-83A1-F6EECF244321}">
                <p14:modId xmlns:p14="http://schemas.microsoft.com/office/powerpoint/2010/main" val="249299155"/>
              </p:ext>
            </p:extLst>
          </p:nvPr>
        </p:nvGraphicFramePr>
        <p:xfrm>
          <a:off x="283350" y="1102450"/>
          <a:ext cx="8403450" cy="5359556"/>
        </p:xfrm>
        <a:graphic>
          <a:graphicData uri="http://schemas.openxmlformats.org/drawingml/2006/table">
            <a:tbl>
              <a:tblPr>
                <a:noFill/>
                <a:tableStyleId>{E76166DC-C543-4D12-A4F6-350771EE5509}</a:tableStyleId>
              </a:tblPr>
              <a:tblGrid>
                <a:gridCol w="210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8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1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5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8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TITOLO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TEMATICA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PRODOTTO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CLASSI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“PROGETTO ACCOGLIENZA”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Inserimento degli alunni nei nuovi ambienti scolastici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Consegna cappellini e matite “magiche” per entrare nel mondo delle storie straordinarie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1 </a:t>
                      </a:r>
                      <a:r>
                        <a:rPr lang="en-US" sz="1100" b="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A-B  </a:t>
                      </a:r>
                      <a:r>
                        <a:rPr lang="en-US" sz="1100" b="0" u="none" strike="noStrike" cap="none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Monteroni</a:t>
                      </a:r>
                      <a:endParaRPr sz="1100" b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8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200" b="1" u="none" strike="noStrike" cap="none" dirty="0"/>
                        <a:t>“NOI CUSTODI DEL MONDO”</a:t>
                      </a:r>
                      <a:endParaRPr sz="1200" b="1" u="none" strike="noStrike" cap="none" dirty="0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lang="en-US" sz="1200" b="1" u="none" strike="noStrike" cap="none" dirty="0" smtClean="0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lang="en-US" sz="1200" b="1" u="none" strike="noStrike" cap="none" dirty="0" smtClean="0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200" b="1" u="none" strike="noStrike" cap="none" dirty="0" smtClean="0"/>
                        <a:t>RISPETTO </a:t>
                      </a:r>
                      <a:r>
                        <a:rPr lang="en-US" sz="1200" b="1" u="none" strike="noStrike" cap="none" dirty="0"/>
                        <a:t>E CONOSCENZA: NATURA E CULTURA DEL MIO PAESE</a:t>
                      </a:r>
                      <a:endParaRPr sz="1200" b="1" u="none" strike="noStrike" cap="none" dirty="0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Il ciclo della natura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21 novembre: giornata dell’albero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Il territorio intorno a noi: conoscenza del patrimonio artistico-culturale di monteroni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M’illumino di meno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Cartelloni murali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Letture sull’ambiente.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Canzoni, letture,messa a dimora di un corbezzolo nel cortile della scuola e verbalizzazione delle attivita’ svolte.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Visita alla chiesa dell’ausiliatrice, al monumento dei caduti, al palazzo Baronale e alla biblioteca comunale in cui e’ stato letto un testo della letteratura dell’infanzia.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Letture di testi e disegni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100" b="0" u="none" strike="noStrike" cap="none" dirty="0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1A-B </a:t>
                      </a:r>
                      <a:r>
                        <a:rPr lang="en-US" sz="1100" b="0" u="none" strike="noStrike" cap="none" dirty="0" err="1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Monteroni</a:t>
                      </a:r>
                      <a:endParaRPr sz="1100" b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8" name="Google Shape;168;g133b9faadf2_0_0"/>
          <p:cNvSpPr txBox="1">
            <a:spLocks noGrp="1"/>
          </p:cNvSpPr>
          <p:nvPr>
            <p:ph type="title" idx="4294967295"/>
          </p:nvPr>
        </p:nvSpPr>
        <p:spPr>
          <a:xfrm>
            <a:off x="283350" y="89275"/>
            <a:ext cx="8403300" cy="10131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400" b="1" i="0" u="none">
                <a:latin typeface="Calibri"/>
                <a:ea typeface="Calibri"/>
                <a:cs typeface="Calibri"/>
                <a:sym typeface="Calibri"/>
              </a:rPr>
              <a:t>PROGETTI CURRICOLARI SCUOLA PRIMARIA</a:t>
            </a:r>
            <a:br>
              <a:rPr lang="en-US" sz="2400" b="1" i="0" u="none"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>
                <a:latin typeface="Calibri"/>
                <a:ea typeface="Calibri"/>
                <a:cs typeface="Calibri"/>
                <a:sym typeface="Calibri"/>
              </a:rPr>
              <a:t>MONTERONI a. s. 2021 / 2022</a:t>
            </a:r>
            <a:endParaRPr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33b9faadf2_0_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graphicFrame>
        <p:nvGraphicFramePr>
          <p:cNvPr id="175" name="Google Shape;175;g133b9faadf2_0_16"/>
          <p:cNvGraphicFramePr/>
          <p:nvPr>
            <p:extLst>
              <p:ext uri="{D42A27DB-BD31-4B8C-83A1-F6EECF244321}">
                <p14:modId xmlns:p14="http://schemas.microsoft.com/office/powerpoint/2010/main" val="645423662"/>
              </p:ext>
            </p:extLst>
          </p:nvPr>
        </p:nvGraphicFramePr>
        <p:xfrm>
          <a:off x="457200" y="2457700"/>
          <a:ext cx="8160100" cy="3757332"/>
        </p:xfrm>
        <a:graphic>
          <a:graphicData uri="http://schemas.openxmlformats.org/drawingml/2006/table">
            <a:tbl>
              <a:tblPr>
                <a:noFill/>
                <a:tableStyleId>{E76166DC-C543-4D12-A4F6-350771EE5509}</a:tableStyleId>
              </a:tblPr>
              <a:tblGrid>
                <a:gridCol w="2046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9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6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8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“GIORNATA DELLA GENTILEZZA” E DEI</a:t>
                      </a:r>
                      <a:endParaRPr sz="1200" b="1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“DIRITTI DELL’INFANZIA”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Le regole per stare bene e riflessione sul concetto di diritto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Disegni, canzone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1^ A-B Monteroni 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6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FAMIGLIA-SOLIDARIETA’ E VITA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La </a:t>
                      </a:r>
                      <a:r>
                        <a:rPr lang="en-US" sz="1100" b="0" u="none" strike="noStrike" cap="none" dirty="0" err="1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solidarietà</a:t>
                      </a:r>
                      <a:endParaRPr sz="1100" b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Partecipazione alle iniziative solidali del territorio: “una stella per la speranza”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“il panettone sospeso”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1^ A-B Monteroni 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4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“CREARE E’ BELLO”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 dirty="0" err="1">
                          <a:latin typeface="Arial"/>
                          <a:ea typeface="Arial"/>
                          <a:cs typeface="Arial"/>
                          <a:sym typeface="Arial"/>
                        </a:rPr>
                        <a:t>Laboratorio</a:t>
                      </a:r>
                      <a:r>
                        <a:rPr lang="en-US" sz="1100" b="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di </a:t>
                      </a:r>
                      <a:r>
                        <a:rPr lang="en-US" sz="1100" b="0" u="none" strike="noStrike" cap="none" dirty="0" err="1" smtClean="0">
                          <a:latin typeface="Arial"/>
                          <a:ea typeface="Arial"/>
                          <a:cs typeface="Arial"/>
                          <a:sym typeface="Arial"/>
                        </a:rPr>
                        <a:t>manualità</a:t>
                      </a:r>
                      <a:endParaRPr sz="1100" b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Realizzazione di: pigne artistiche per decorare l’albero di natale del comune</a:t>
                      </a:r>
                      <a:r>
                        <a:rPr lang="en-US" sz="1100" u="none" strike="noStrike" cap="none"/>
                        <a:t>; </a:t>
                      </a: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decori di manufatti per la festivita’ del </a:t>
                      </a:r>
                      <a:r>
                        <a:rPr lang="en-US" sz="1100" u="none" strike="noStrike" cap="none"/>
                        <a:t>S</a:t>
                      </a: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anto </a:t>
                      </a:r>
                      <a:r>
                        <a:rPr lang="en-US" sz="1100" u="none" strike="noStrike" cap="none"/>
                        <a:t>N</a:t>
                      </a: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atale </a:t>
                      </a:r>
                      <a:r>
                        <a:rPr lang="en-US" sz="1100" u="none" strike="noStrike" cap="none"/>
                        <a:t>e P</a:t>
                      </a: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asqua</a:t>
                      </a:r>
                      <a:r>
                        <a:rPr lang="en-US" sz="1100" u="none" strike="noStrike" cap="none" baseline="-25000"/>
                        <a:t>, </a:t>
                      </a:r>
                      <a:r>
                        <a:rPr lang="en-US" sz="11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cartoncini con tecniche diverse.</a:t>
                      </a:r>
                      <a:endParaRPr sz="11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lang="en-US" sz="1100" b="0" u="none" strike="noStrike" cap="none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     </a:t>
                      </a:r>
                      <a:r>
                        <a:rPr lang="en-US" sz="11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1^ A-B  </a:t>
                      </a:r>
                      <a:r>
                        <a:rPr lang="en-US" sz="1100" b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Monteroni</a:t>
                      </a:r>
                      <a:r>
                        <a:rPr lang="en-US" sz="11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400" u="none" strike="noStrike" cap="none" dirty="0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endParaRPr sz="1100" b="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6" name="Google Shape;176;g133b9faadf2_0_16"/>
          <p:cNvSpPr txBox="1"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400" b="1" i="0" u="none"/>
              <a:t>PROGETTI CURRICOLARI SCUOLA PRIMARIA</a:t>
            </a:r>
            <a:br>
              <a:rPr lang="en-US" sz="2400" b="1" i="0" u="none"/>
            </a:br>
            <a:r>
              <a:rPr lang="en-US" sz="2400" b="1" i="0" u="none"/>
              <a:t>MONTERONI a. s. 2021 / 2022</a:t>
            </a:r>
            <a:br>
              <a:rPr lang="en-US" sz="2400" b="1" i="0" u="none"/>
            </a:br>
            <a:r>
              <a:rPr lang="en-US" sz="2400" b="1"/>
              <a:t>Classe 1^A-B</a:t>
            </a:r>
            <a:endParaRPr sz="2400"/>
          </a:p>
        </p:txBody>
      </p:sp>
      <p:graphicFrame>
        <p:nvGraphicFramePr>
          <p:cNvPr id="177" name="Google Shape;177;g133b9faadf2_0_16"/>
          <p:cNvGraphicFramePr/>
          <p:nvPr/>
        </p:nvGraphicFramePr>
        <p:xfrm>
          <a:off x="457225" y="1417625"/>
          <a:ext cx="8229575" cy="488150"/>
        </p:xfrm>
        <a:graphic>
          <a:graphicData uri="http://schemas.openxmlformats.org/drawingml/2006/table">
            <a:tbl>
              <a:tblPr>
                <a:noFill/>
                <a:tableStyleId>{E76166DC-C543-4D12-A4F6-350771EE5509}</a:tableStyleId>
              </a:tblPr>
              <a:tblGrid>
                <a:gridCol w="2063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5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7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81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TITOLO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TEMATICA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PRODOTTO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CLASSi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3526b93ee2_0_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184" name="Google Shape;184;g13526b93ee2_0_0"/>
          <p:cNvSpPr txBox="1"/>
          <p:nvPr/>
        </p:nvSpPr>
        <p:spPr>
          <a:xfrm>
            <a:off x="393875" y="521300"/>
            <a:ext cx="815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85" name="Google Shape;185;g13526b93ee2_0_0"/>
          <p:cNvGraphicFramePr/>
          <p:nvPr/>
        </p:nvGraphicFramePr>
        <p:xfrm>
          <a:off x="457225" y="1779918"/>
          <a:ext cx="8092125" cy="4404367"/>
        </p:xfrm>
        <a:graphic>
          <a:graphicData uri="http://schemas.openxmlformats.org/drawingml/2006/table">
            <a:tbl>
              <a:tblPr>
                <a:noFill/>
                <a:tableStyleId>{E76166DC-C543-4D12-A4F6-350771EE5509}</a:tableStyleId>
              </a:tblPr>
              <a:tblGrid>
                <a:gridCol w="22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5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0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209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91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TITOLO</a:t>
                      </a: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 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TEMATICHE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PRODOTTO</a:t>
                      </a:r>
                      <a:endParaRPr sz="1400" b="1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DELL’INTERVENTO</a:t>
                      </a: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 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CLASSE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0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 </a:t>
                      </a:r>
                      <a:endParaRPr sz="1000" b="1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 </a:t>
                      </a:r>
                      <a:endParaRPr sz="1000" b="1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IL TEMPO PASSATO</a:t>
                      </a:r>
                      <a:endParaRPr sz="1200" b="1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 </a:t>
                      </a:r>
                      <a:endParaRPr sz="10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100" b="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b="0" u="none" strike="noStrike" cap="none"/>
                        <a:t>Riconoscere somiglianze e</a:t>
                      </a:r>
                      <a:r>
                        <a:rPr lang="en-US" sz="1100" u="none" strike="noStrike" cap="none"/>
                        <a:t> </a:t>
                      </a:r>
                      <a:r>
                        <a:rPr lang="en-US" sz="1100" b="0" u="none" strike="noStrike" cap="none"/>
                        <a:t>differenze tra giochi del presente e del passato attraverso le testimonianze dei nonni.</a:t>
                      </a:r>
                      <a:endParaRPr sz="1100" b="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b="0" u="none" strike="noStrike" cap="none"/>
                        <a:t> </a:t>
                      </a:r>
                      <a:endParaRPr sz="1100" b="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b="0" u="none" strike="noStrike" cap="none"/>
                        <a:t> </a:t>
                      </a:r>
                      <a:endParaRPr sz="1100" b="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b="0" u="none" strike="noStrike" cap="none"/>
                        <a:t> </a:t>
                      </a:r>
                      <a:endParaRPr sz="1100" b="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100" b="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b="0" u="none" strike="noStrike" cap="none"/>
                        <a:t>Produzione di semplici testi narrativi, descrizione dei giochi del passato ancora esistenti, disegni illustrativi, memorizzazione della poesia: “Bambini e bambole” di Rodari.</a:t>
                      </a:r>
                      <a:endParaRPr sz="1100" b="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100" b="0" u="none" strike="noStrike" cap="none"/>
                        <a:t> </a:t>
                      </a:r>
                      <a:endParaRPr sz="1100" b="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100" b="0" u="none" strike="noStrike" cap="none"/>
                        <a:t> </a:t>
                      </a:r>
                      <a:endParaRPr sz="1100" b="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100" b="0" u="none" strike="noStrike" cap="none"/>
                        <a:t>2 A /2 B - Monteroni</a:t>
                      </a:r>
                      <a:endParaRPr sz="1100" b="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6" name="Google Shape;186;g13526b93ee2_0_0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PROGETTI CURRICOLARI SCUOLA PRIMARIA</a:t>
            </a:r>
            <a:b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MONTERONI a. s. 2021 / 2022</a:t>
            </a:r>
            <a:b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Classe 2^A-B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graphicFrame>
        <p:nvGraphicFramePr>
          <p:cNvPr id="192" name="Google Shape;192;p10"/>
          <p:cNvGraphicFramePr/>
          <p:nvPr>
            <p:extLst>
              <p:ext uri="{D42A27DB-BD31-4B8C-83A1-F6EECF244321}">
                <p14:modId xmlns:p14="http://schemas.microsoft.com/office/powerpoint/2010/main" val="886542013"/>
              </p:ext>
            </p:extLst>
          </p:nvPr>
        </p:nvGraphicFramePr>
        <p:xfrm>
          <a:off x="573099" y="2292073"/>
          <a:ext cx="8026950" cy="4064275"/>
        </p:xfrm>
        <a:graphic>
          <a:graphicData uri="http://schemas.openxmlformats.org/drawingml/2006/table">
            <a:tbl>
              <a:tblPr firstRow="1" firstCol="1" bandRow="1">
                <a:noFill/>
                <a:tableStyleId>{E76166DC-C543-4D12-A4F6-350771EE5509}</a:tableStyleId>
              </a:tblPr>
              <a:tblGrid>
                <a:gridCol w="2006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6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1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2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1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PROGETTO D’ISTITUTO</a:t>
                      </a:r>
                      <a:endParaRPr sz="12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ll parco-velodromo: storia, come era, com’è, come vorrei che fosse</a:t>
                      </a:r>
                      <a:endParaRPr sz="11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Ricerche, disegni e cartellone</a:t>
                      </a:r>
                      <a:endParaRPr sz="11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3 A e 3 B MONTERONI</a:t>
                      </a:r>
                      <a:endParaRPr sz="11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2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PROGETTO ECOTECNICA AXA</a:t>
                      </a:r>
                      <a:endParaRPr sz="12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Ed. ambientale</a:t>
                      </a:r>
                      <a:endParaRPr sz="11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Cartellone con la tecnica pixel art, utilizzando materiali di riciclo.</a:t>
                      </a:r>
                      <a:endParaRPr sz="11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3 A e 3 B MONTERONI</a:t>
                      </a:r>
                      <a:endParaRPr sz="11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0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PROGETTO “GIORNATA INTERNAZIONALE DELLA GENTILEZZA”</a:t>
                      </a:r>
                      <a:endParaRPr sz="12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La gentilezza</a:t>
                      </a:r>
                      <a:endParaRPr sz="11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Addobbi natalizi con poesie sulla gentilezza</a:t>
                      </a:r>
                      <a:endParaRPr sz="11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3 A e 3 B MONTERONI</a:t>
                      </a:r>
                      <a:endParaRPr sz="11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1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LUMINARIE PER NATALE</a:t>
                      </a:r>
                      <a:endParaRPr sz="12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/>
                        <a:t> </a:t>
                      </a:r>
                      <a:r>
                        <a:rPr lang="en-US" sz="1100" u="none" strike="noStrike" cap="none" dirty="0" err="1" smtClean="0"/>
                        <a:t>Natale</a:t>
                      </a:r>
                      <a:endParaRPr sz="11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Disegni sul natale con motivi geometrici</a:t>
                      </a:r>
                      <a:endParaRPr sz="11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3 A e 3 B MONTERONI</a:t>
                      </a:r>
                      <a:endParaRPr sz="11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SI CRESCE INSIEME</a:t>
                      </a:r>
                      <a:endParaRPr sz="12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Ed. civica</a:t>
                      </a:r>
                      <a:endParaRPr sz="11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Percorsi di ed. civica</a:t>
                      </a:r>
                      <a:endParaRPr sz="11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 dirty="0"/>
                        <a:t>3 A e 3 B MONTERONI</a:t>
                      </a:r>
                      <a:endParaRPr sz="11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3" name="Google Shape;193;p10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PROGETTI CURRICOLARI SCUOLA PRIMARIA</a:t>
            </a:r>
            <a:b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MONTERONI a. s. 2021 / 2022</a:t>
            </a:r>
            <a:b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Classe 3^A-B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94" name="Google Shape;194;p10"/>
          <p:cNvGraphicFramePr/>
          <p:nvPr/>
        </p:nvGraphicFramePr>
        <p:xfrm>
          <a:off x="526650" y="1638025"/>
          <a:ext cx="8160150" cy="456565"/>
        </p:xfrm>
        <a:graphic>
          <a:graphicData uri="http://schemas.openxmlformats.org/drawingml/2006/table">
            <a:tbl>
              <a:tblPr>
                <a:noFill/>
                <a:tableStyleId>{0465A880-ACC5-439A-9212-CEF103755879}</a:tableStyleId>
              </a:tblPr>
              <a:tblGrid>
                <a:gridCol w="1951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9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9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1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TITOLO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TEMATICHE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PRODOTTO</a:t>
                      </a:r>
                      <a:endParaRPr sz="1400" b="1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DELL’INTERVENTO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CLASSE </a:t>
                      </a:r>
                      <a:endParaRPr sz="14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3526b93ee2_0_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201" name="Google Shape;201;g13526b93ee2_0_10"/>
          <p:cNvSpPr txBox="1"/>
          <p:nvPr/>
        </p:nvSpPr>
        <p:spPr>
          <a:xfrm>
            <a:off x="819150" y="733425"/>
            <a:ext cx="7734300" cy="2162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02" name="Google Shape;202;g13526b93ee2_0_10"/>
          <p:cNvGraphicFramePr/>
          <p:nvPr>
            <p:extLst>
              <p:ext uri="{D42A27DB-BD31-4B8C-83A1-F6EECF244321}">
                <p14:modId xmlns:p14="http://schemas.microsoft.com/office/powerpoint/2010/main" val="709636917"/>
              </p:ext>
            </p:extLst>
          </p:nvPr>
        </p:nvGraphicFramePr>
        <p:xfrm>
          <a:off x="685798" y="1594247"/>
          <a:ext cx="7934325" cy="4595775"/>
        </p:xfrm>
        <a:graphic>
          <a:graphicData uri="http://schemas.openxmlformats.org/drawingml/2006/table">
            <a:tbl>
              <a:tblPr firstRow="1" firstCol="1" bandRow="1">
                <a:noFill/>
                <a:tableStyleId>{E76166DC-C543-4D12-A4F6-350771EE5509}</a:tableStyleId>
              </a:tblPr>
              <a:tblGrid>
                <a:gridCol w="2644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5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5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79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300" b="1" u="none" strike="noStrike" cap="none"/>
                        <a:t>TEMATICA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300" b="1" u="none" strike="noStrike" cap="none"/>
                        <a:t>DESTINATARI 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300" b="1" u="none" strike="noStrike" cap="none"/>
                        <a:t>PRODOTTO</a:t>
                      </a:r>
                      <a:endParaRPr sz="13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7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I GESTI GIUSTI SI IMPARANO SIN DA PICCOLI</a:t>
                      </a:r>
                      <a:endParaRPr sz="11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Classi Quarte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                           Monteroni</a:t>
                      </a:r>
                      <a:endParaRPr sz="10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Documento in presentazione google</a:t>
                      </a:r>
                      <a:endParaRPr sz="1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3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CULTURA IN…CUCINA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PRIMAVERA…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NELLE NOSTRE RICETTE</a:t>
                      </a:r>
                      <a:endParaRPr sz="11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 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 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Classi Quarte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Monteroni</a:t>
                      </a:r>
                      <a:endParaRPr sz="10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 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 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                   Bookcreator</a:t>
                      </a:r>
                      <a:endParaRPr sz="1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30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RISPETTO E CONOSCENZA: NATURA E CULTURA DEL MIO PAESE</a:t>
                      </a:r>
                      <a:endParaRPr sz="11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 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 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Classi Quarte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Monteroni</a:t>
                      </a:r>
                      <a:endParaRPr sz="10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 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 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                     Testo informativo</a:t>
                      </a:r>
                      <a:endParaRPr sz="1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0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 dirty="0"/>
                        <a:t>BODY SHAMING: </a:t>
                      </a:r>
                      <a:r>
                        <a:rPr lang="en-US" sz="1100" b="1" u="none" strike="noStrike" cap="none" dirty="0" smtClean="0"/>
                        <a:t>CIRCUITO DISTRUTTIVO</a:t>
                      </a:r>
                      <a:endParaRPr sz="1100" b="1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Classi Quarte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Monteroni</a:t>
                      </a:r>
                      <a:endParaRPr sz="10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Testo descrittivo con rappresentazioni grafiche</a:t>
                      </a:r>
                      <a:endParaRPr sz="1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3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   4 NOVEMBRE: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 R come … RADICI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 e come …  RICORDO! Conoscere il passato per capire il presente e costruire il futuro.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/>
                        <a:t> </a:t>
                      </a:r>
                      <a:endParaRPr sz="11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 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Classi Quarte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b="1" u="none" strike="noStrike" cap="none"/>
                        <a:t>Monteroni</a:t>
                      </a:r>
                      <a:endParaRPr sz="10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 dirty="0"/>
                        <a:t> </a:t>
                      </a:r>
                      <a:endParaRPr sz="1400" u="none" strike="noStrike" cap="none" dirty="0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 dirty="0" err="1"/>
                        <a:t>Testo</a:t>
                      </a:r>
                      <a:r>
                        <a:rPr lang="en-US" sz="1000" u="none" strike="noStrike" cap="none" dirty="0"/>
                        <a:t> </a:t>
                      </a:r>
                      <a:r>
                        <a:rPr lang="en-US" sz="1000" u="none" strike="noStrike" cap="none" dirty="0" err="1"/>
                        <a:t>descrittivo</a:t>
                      </a:r>
                      <a:r>
                        <a:rPr lang="en-US" sz="1000" u="none" strike="noStrike" cap="none" dirty="0"/>
                        <a:t> con </a:t>
                      </a:r>
                      <a:r>
                        <a:rPr lang="en-US" sz="1000" u="none" strike="noStrike" cap="none" dirty="0" err="1"/>
                        <a:t>rappresentazioni</a:t>
                      </a:r>
                      <a:endParaRPr sz="1400" u="none" strike="noStrike" cap="none" dirty="0"/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 dirty="0" err="1"/>
                        <a:t>grafiche</a:t>
                      </a:r>
                      <a:r>
                        <a:rPr lang="en-US" sz="1000" u="none" strike="noStrike" cap="none" dirty="0"/>
                        <a:t>.</a:t>
                      </a:r>
                      <a:endParaRPr sz="1000" u="none" strike="noStrike" cap="none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56975" marR="56975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3" name="Google Shape;203;g13526b93ee2_0_10"/>
          <p:cNvSpPr txBox="1"/>
          <p:nvPr/>
        </p:nvSpPr>
        <p:spPr>
          <a:xfrm>
            <a:off x="538161" y="284908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PROGETTI CURRICOLARI SCUOLA PRIMARIA</a:t>
            </a:r>
            <a:b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MONTERONI a. s. 2021 / 2022</a:t>
            </a:r>
            <a:b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Classe 4^A-B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graphicFrame>
        <p:nvGraphicFramePr>
          <p:cNvPr id="209" name="Google Shape;209;p16"/>
          <p:cNvGraphicFramePr/>
          <p:nvPr/>
        </p:nvGraphicFramePr>
        <p:xfrm>
          <a:off x="457200" y="231774"/>
          <a:ext cx="8020050" cy="1157796"/>
        </p:xfrm>
        <a:graphic>
          <a:graphicData uri="http://schemas.openxmlformats.org/drawingml/2006/table">
            <a:tbl>
              <a:tblPr firstRow="1" firstCol="1" bandRow="1">
                <a:noFill/>
                <a:tableStyleId>{E76166DC-C543-4D12-A4F6-350771EE5509}</a:tableStyleId>
              </a:tblPr>
              <a:tblGrid>
                <a:gridCol w="8020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1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PROGETTI  CURRICOLARI SCUOLA PRIMARIA</a:t>
                      </a:r>
                      <a:br>
                        <a:rPr lang="en-US" sz="21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en-US" sz="21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MONTERONI a. s. 2021 / 2022</a:t>
                      </a:r>
                      <a:br>
                        <a:rPr lang="en-US" sz="21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en-US" sz="2100" b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Classe 5^A-B</a:t>
                      </a:r>
                      <a:endParaRPr sz="21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endParaRPr sz="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solidFill>
                      <a:srgbClr val="FEE7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0" name="Google Shape;210;p16"/>
          <p:cNvGraphicFramePr/>
          <p:nvPr/>
        </p:nvGraphicFramePr>
        <p:xfrm>
          <a:off x="457200" y="1443672"/>
          <a:ext cx="8020050" cy="4904300"/>
        </p:xfrm>
        <a:graphic>
          <a:graphicData uri="http://schemas.openxmlformats.org/drawingml/2006/table">
            <a:tbl>
              <a:tblPr firstRow="1" firstCol="1" bandRow="1">
                <a:noFill/>
                <a:tableStyleId>{E76166DC-C543-4D12-A4F6-350771EE5509}</a:tableStyleId>
              </a:tblPr>
              <a:tblGrid>
                <a:gridCol w="200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5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1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TITOLO </a:t>
                      </a:r>
                      <a:endParaRPr sz="14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TEMATICHE</a:t>
                      </a:r>
                      <a:endParaRPr sz="14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PRODOTTO DELL’INTERVENTO</a:t>
                      </a:r>
                      <a:endParaRPr sz="14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CLASSE</a:t>
                      </a:r>
                      <a:endParaRPr sz="1400" b="1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8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b="1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 </a:t>
                      </a:r>
                      <a:endParaRPr sz="1200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IL NOSTRO VISO PARLA ….E RACCONTA EMOZIONI!</a:t>
                      </a:r>
                      <a:endParaRPr sz="12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Raccontare le esperienze vissute in questi anni e rivivere le emozioni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Libretto con i volti che rappresentano le emozioni vissute.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5^A- VB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MONTERONI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2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b="1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UN MONDO PIÙ PULITO</a:t>
                      </a:r>
                      <a:endParaRPr sz="12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Le fonti di energia rinnovabili e la green economy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Slogan con disegni e messaggi “ecologici”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5^A- VB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MONTERONI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b="1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VIVA LA PACE </a:t>
                      </a:r>
                      <a:endParaRPr sz="1200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ABBASSO LA GUERRA!</a:t>
                      </a:r>
                      <a:endParaRPr sz="12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Il conflitto Ucraina-Russia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Cartellone del metro quadrato con messaggi , disegni e slogan di pace.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5^A-VB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MONTERONI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8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sz="1200" b="1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 DONNE E AMBIENTE: IL MOVIMENTO CHIPKO</a:t>
                      </a:r>
                      <a:endParaRPr sz="1200" u="none" strike="noStrike" cap="none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 </a:t>
                      </a:r>
                      <a:endParaRPr sz="1200" b="1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La lotta non violenta dell’ abbraccio per salvaguardare gli alberi. Lettura di testi.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La figura di Vandana Shiva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Cartellone murale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        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   5^A-VB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MONTERONI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3526b93ee2_0_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graphicFrame>
        <p:nvGraphicFramePr>
          <p:cNvPr id="217" name="Google Shape;217;g13526b93ee2_0_31"/>
          <p:cNvGraphicFramePr/>
          <p:nvPr>
            <p:extLst>
              <p:ext uri="{D42A27DB-BD31-4B8C-83A1-F6EECF244321}">
                <p14:modId xmlns:p14="http://schemas.microsoft.com/office/powerpoint/2010/main" val="656821461"/>
              </p:ext>
            </p:extLst>
          </p:nvPr>
        </p:nvGraphicFramePr>
        <p:xfrm>
          <a:off x="561975" y="2143847"/>
          <a:ext cx="8229625" cy="3349225"/>
        </p:xfrm>
        <a:graphic>
          <a:graphicData uri="http://schemas.openxmlformats.org/drawingml/2006/table">
            <a:tbl>
              <a:tblPr>
                <a:noFill/>
                <a:tableStyleId>{E76166DC-C543-4D12-A4F6-350771EE5509}</a:tableStyleId>
              </a:tblPr>
              <a:tblGrid>
                <a:gridCol w="205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85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TITOLO</a:t>
                      </a:r>
                      <a:endParaRPr sz="1400" u="none" strike="noStrike" cap="none" dirty="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TEMATICHE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PRODOTTO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DELL’INTERVENTO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CLASSE 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9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CARTA AMICA</a:t>
                      </a:r>
                      <a:endParaRPr sz="1200" u="none" strike="noStrike" cap="none"/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Ed. ambientale e laboratorio creativo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Realizzazione di  biglietti colorati  con carta riciclata e quadretti.</a:t>
                      </a:r>
                      <a:endParaRPr sz="11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2A </a:t>
                      </a:r>
                      <a:r>
                        <a:rPr lang="en-US" sz="1100" b="1" u="none" strike="noStrike" cap="none"/>
                        <a:t>/ 2B ARNESANO</a:t>
                      </a:r>
                      <a:endParaRPr sz="1100" u="none" strike="noStrike" cap="none"/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endParaRPr lang="en-US" sz="1200" b="1" u="none" strike="noStrike" cap="none" dirty="0" smtClean="0"/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 dirty="0" err="1" smtClean="0"/>
                        <a:t>Progetto</a:t>
                      </a:r>
                      <a:r>
                        <a:rPr lang="en-US" sz="1200" b="1" u="none" strike="noStrike" cap="none" dirty="0" smtClean="0"/>
                        <a:t> </a:t>
                      </a:r>
                      <a:r>
                        <a:rPr lang="en-US" sz="1200" b="1" u="none" strike="noStrike" cap="none" dirty="0"/>
                        <a:t>AXA </a:t>
                      </a:r>
                      <a:endParaRPr sz="1200" b="1" u="none" strike="noStrike" cap="none" dirty="0"/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Riduco Recupero Riciclo Educazione Ambientale e gestione corretta dei rifiuti </a:t>
                      </a:r>
                      <a:endParaRPr sz="1100" u="none" strike="noStrike" cap="none"/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Cartellone di gruppo-LE 3R- </a:t>
                      </a:r>
                      <a:endParaRPr sz="1100" u="none" strike="noStrike" cap="none"/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1" u="none" strike="noStrike" cap="none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 dirty="0"/>
                        <a:t>3A/3B ARNESANO</a:t>
                      </a:r>
                      <a:endParaRPr sz="1100" u="none" strike="noStrike" cap="none" dirty="0"/>
                    </a:p>
                  </a:txBody>
                  <a:tcPr marL="61625" marR="616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18" name="Google Shape;218;g13526b93ee2_0_31"/>
          <p:cNvSpPr/>
          <p:nvPr/>
        </p:nvSpPr>
        <p:spPr>
          <a:xfrm>
            <a:off x="561999" y="567042"/>
            <a:ext cx="8229601" cy="98138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PROGETTI CURRICOLARI SCUOLA PRIMARIA</a:t>
            </a:r>
            <a:br>
              <a:rPr lang="en-US" sz="1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ARNESANO  a. s. 2021 / 2022</a:t>
            </a:r>
            <a:br>
              <a:rPr lang="en-US" sz="1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 i="0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Classe</a:t>
            </a:r>
            <a:r>
              <a:rPr lang="en-US" sz="1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2^-3^ A-B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1ff1e0c61a_0_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graphicFrame>
        <p:nvGraphicFramePr>
          <p:cNvPr id="225" name="Google Shape;225;g11ff1e0c61a_0_0"/>
          <p:cNvGraphicFramePr/>
          <p:nvPr/>
        </p:nvGraphicFramePr>
        <p:xfrm>
          <a:off x="417813" y="482575"/>
          <a:ext cx="8308375" cy="966186"/>
        </p:xfrm>
        <a:graphic>
          <a:graphicData uri="http://schemas.openxmlformats.org/drawingml/2006/table">
            <a:tbl>
              <a:tblPr>
                <a:noFill/>
                <a:tableStyleId>{E76166DC-C543-4D12-A4F6-350771EE5509}</a:tableStyleId>
              </a:tblPr>
              <a:tblGrid>
                <a:gridCol w="8308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42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rgbClr val="FF0000"/>
                          </a:solidFill>
                        </a:rPr>
                        <a:t>PROGETTI CURRICOLARI SCUOLA PRIMARIA</a:t>
                      </a:r>
                      <a:endParaRPr sz="1800" b="1" u="none" strike="noStrike" cap="none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rgbClr val="FF0000"/>
                          </a:solidFill>
                        </a:rPr>
                        <a:t> CLASSI 4^ A-B  ARNESANO  a. s. 2021 / 2022</a:t>
                      </a:r>
                      <a:endParaRPr sz="1800" b="1" u="none" strike="noStrike" cap="none">
                        <a:solidFill>
                          <a:srgbClr val="FF0000"/>
                        </a:solidFill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6" name="Google Shape;226;g11ff1e0c61a_0_0"/>
          <p:cNvGraphicFramePr/>
          <p:nvPr>
            <p:extLst>
              <p:ext uri="{D42A27DB-BD31-4B8C-83A1-F6EECF244321}">
                <p14:modId xmlns:p14="http://schemas.microsoft.com/office/powerpoint/2010/main" val="952901253"/>
              </p:ext>
            </p:extLst>
          </p:nvPr>
        </p:nvGraphicFramePr>
        <p:xfrm>
          <a:off x="417813" y="1680125"/>
          <a:ext cx="8308375" cy="4151401"/>
        </p:xfrm>
        <a:graphic>
          <a:graphicData uri="http://schemas.openxmlformats.org/drawingml/2006/table">
            <a:tbl>
              <a:tblPr>
                <a:noFill/>
                <a:tableStyleId>{E76166DC-C543-4D12-A4F6-350771EE5509}</a:tableStyleId>
              </a:tblPr>
              <a:tblGrid>
                <a:gridCol w="123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27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9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4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300" b="1" u="none" strike="noStrike" cap="none"/>
                        <a:t>TITOLO</a:t>
                      </a:r>
                      <a:endParaRPr sz="13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300" b="1" u="none" strike="noStrike" cap="none"/>
                        <a:t>TEMATICHE</a:t>
                      </a:r>
                      <a:endParaRPr sz="13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300" b="1" u="none" strike="noStrike" cap="none"/>
                        <a:t>PRODOTTO</a:t>
                      </a:r>
                      <a:endParaRPr sz="1300" b="1" u="none" strike="noStrike" cap="none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300" b="1" u="none" strike="noStrike" cap="none"/>
                        <a:t>DELL’INTERVENTO</a:t>
                      </a:r>
                      <a:endParaRPr sz="13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300" b="1" u="none" strike="noStrike" cap="none"/>
                        <a:t>CLASSE</a:t>
                      </a:r>
                      <a:endParaRPr sz="13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0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ATELIER D’ARTISTA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/>
                        <a:t>Area di interesse Artistico-espressivo</a:t>
                      </a:r>
                      <a:endParaRPr sz="11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/>
                        <a:t>-</a:t>
                      </a:r>
                      <a:r>
                        <a:rPr lang="en-US" sz="1100" u="none" strike="noStrike" cap="none" dirty="0" err="1"/>
                        <a:t>Conoscere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il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fumetto</a:t>
                      </a:r>
                      <a:endParaRPr sz="1100" u="none" strike="noStrike" cap="none" dirty="0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/>
                        <a:t>-</a:t>
                      </a:r>
                      <a:r>
                        <a:rPr lang="en-US" sz="1100" u="none" strike="noStrike" cap="none" dirty="0" err="1"/>
                        <a:t>Conoscere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pittori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contemporanei</a:t>
                      </a:r>
                      <a:endParaRPr sz="1100" u="none" strike="noStrike" cap="none" dirty="0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/>
                        <a:t> Lo </a:t>
                      </a:r>
                      <a:r>
                        <a:rPr lang="en-US" sz="1100" u="none" strike="noStrike" cap="none" dirty="0" err="1"/>
                        <a:t>scopo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principale</a:t>
                      </a:r>
                      <a:r>
                        <a:rPr lang="en-US" sz="1100" u="none" strike="noStrike" cap="none" dirty="0"/>
                        <a:t> è </a:t>
                      </a:r>
                      <a:r>
                        <a:rPr lang="en-US" sz="1100" u="none" strike="noStrike" cap="none" dirty="0" err="1"/>
                        <a:t>quello</a:t>
                      </a:r>
                      <a:r>
                        <a:rPr lang="en-US" sz="1100" u="none" strike="noStrike" cap="none" dirty="0"/>
                        <a:t> di </a:t>
                      </a:r>
                      <a:r>
                        <a:rPr lang="en-US" sz="1100" u="none" strike="noStrike" cap="none" dirty="0" err="1"/>
                        <a:t>favorire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all’alunno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stimoli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artistici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all’interno</a:t>
                      </a:r>
                      <a:r>
                        <a:rPr lang="en-US" sz="1100" u="none" strike="noStrike" cap="none" dirty="0"/>
                        <a:t> di un </a:t>
                      </a:r>
                      <a:r>
                        <a:rPr lang="en-US" sz="1100" u="none" strike="noStrike" cap="none" dirty="0" err="1"/>
                        <a:t>percorso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laboratoriale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coinvolgendo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gli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alunni</a:t>
                      </a:r>
                      <a:r>
                        <a:rPr lang="en-US" sz="1100" u="none" strike="noStrike" cap="none" dirty="0"/>
                        <a:t> in </a:t>
                      </a:r>
                      <a:r>
                        <a:rPr lang="en-US" sz="1100" u="none" strike="noStrike" cap="none" dirty="0" err="1"/>
                        <a:t>attività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manipolative</a:t>
                      </a:r>
                      <a:r>
                        <a:rPr lang="en-US" sz="1100" u="none" strike="noStrike" cap="none" dirty="0"/>
                        <a:t>  e creative  </a:t>
                      </a:r>
                      <a:r>
                        <a:rPr lang="en-US" sz="1100" u="none" strike="noStrike" cap="none" dirty="0" err="1"/>
                        <a:t>cercando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continuità</a:t>
                      </a:r>
                      <a:r>
                        <a:rPr lang="en-US" sz="1100" u="none" strike="noStrike" cap="none" dirty="0"/>
                        <a:t> con la </a:t>
                      </a:r>
                      <a:r>
                        <a:rPr lang="en-US" sz="1100" u="none" strike="noStrike" cap="none" dirty="0" err="1"/>
                        <a:t>programmazione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didattica</a:t>
                      </a:r>
                      <a:r>
                        <a:rPr lang="en-US" sz="1100" u="none" strike="noStrike" cap="none" dirty="0"/>
                        <a:t> e </a:t>
                      </a:r>
                      <a:r>
                        <a:rPr lang="en-US" sz="1100" u="none" strike="noStrike" cap="none" dirty="0" err="1"/>
                        <a:t>unitarietà</a:t>
                      </a:r>
                      <a:r>
                        <a:rPr lang="en-US" sz="1100" u="none" strike="noStrike" cap="none" dirty="0"/>
                        <a:t> di </a:t>
                      </a:r>
                      <a:r>
                        <a:rPr lang="en-US" sz="1100" u="none" strike="noStrike" cap="none" dirty="0" err="1"/>
                        <a:t>insegnamento</a:t>
                      </a:r>
                      <a:r>
                        <a:rPr lang="en-US" sz="1100" u="none" strike="noStrike" cap="none" dirty="0"/>
                        <a:t> con </a:t>
                      </a:r>
                      <a:r>
                        <a:rPr lang="en-US" sz="1100" u="none" strike="noStrike" cap="none" dirty="0" err="1"/>
                        <a:t>i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vari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ambiti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disciplinari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coinvolti</a:t>
                      </a:r>
                      <a:r>
                        <a:rPr lang="en-US" sz="1100" u="none" strike="noStrike" cap="none" dirty="0"/>
                        <a:t>.</a:t>
                      </a:r>
                      <a:endParaRPr sz="1100" u="none" strike="noStrike" cap="none" dirty="0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smtClean="0">
                          <a:latin typeface="+mn-lt"/>
                        </a:rPr>
                        <a:t> 4</a:t>
                      </a:r>
                      <a:r>
                        <a:rPr lang="en-US" sz="1100" u="none" strike="noStrike" cap="none" baseline="0" dirty="0" smtClean="0">
                          <a:latin typeface="+mn-lt"/>
                        </a:rPr>
                        <a:t> </a:t>
                      </a:r>
                      <a:r>
                        <a:rPr lang="en-US" sz="1100" u="none" strike="noStrike" cap="none" dirty="0" smtClean="0">
                          <a:latin typeface="+mn-lt"/>
                        </a:rPr>
                        <a:t>B </a:t>
                      </a:r>
                      <a:r>
                        <a:rPr lang="en-US" sz="1100" u="none" strike="noStrike" cap="none" dirty="0" err="1" smtClean="0">
                          <a:latin typeface="+mn-lt"/>
                        </a:rPr>
                        <a:t>Arnesano</a:t>
                      </a:r>
                      <a:endParaRPr sz="1100" u="none" strike="noStrike" cap="none" dirty="0">
                        <a:latin typeface="+mn-lt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1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 TERRACOTTA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/>
                        <a:t>Area di </a:t>
                      </a:r>
                      <a:r>
                        <a:rPr lang="en-US" sz="1100" u="none" strike="noStrike" cap="none" dirty="0" err="1"/>
                        <a:t>interesse</a:t>
                      </a:r>
                      <a:r>
                        <a:rPr lang="en-US" sz="1100" u="none" strike="noStrike" cap="none" dirty="0"/>
                        <a:t> </a:t>
                      </a:r>
                      <a:r>
                        <a:rPr lang="en-US" sz="1100" u="none" strike="noStrike" cap="none" dirty="0" err="1"/>
                        <a:t>Artistico-creativo</a:t>
                      </a:r>
                      <a:endParaRPr sz="1100" u="none" strike="noStrike" cap="none" dirty="0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err="1"/>
                        <a:t>Realizzazione</a:t>
                      </a:r>
                      <a:r>
                        <a:rPr lang="en-US" sz="1100" u="none" strike="noStrike" cap="none" dirty="0"/>
                        <a:t> di </a:t>
                      </a:r>
                      <a:r>
                        <a:rPr lang="en-US" sz="1100" u="none" strike="noStrike" cap="none" dirty="0" err="1" smtClean="0"/>
                        <a:t>manufatti</a:t>
                      </a:r>
                      <a:endParaRPr lang="en-US" sz="1100" u="none" strike="noStrike" cap="none" dirty="0" smtClean="0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dirty="0" smtClean="0"/>
                        <a:t> </a:t>
                      </a:r>
                      <a:endParaRPr sz="1100" u="none" strike="noStrike" cap="none" dirty="0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smtClean="0">
                          <a:latin typeface="+mn-lt"/>
                        </a:rPr>
                        <a:t>Gruppo di alunni</a:t>
                      </a:r>
                      <a:endParaRPr sz="1100" u="none" strike="noStrike" cap="none" smtClean="0">
                        <a:latin typeface="+mn-lt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strike="noStrike" cap="none" smtClean="0">
                          <a:latin typeface="+mn-lt"/>
                        </a:rPr>
                        <a:t>Cl. 4 A-B Arnesano</a:t>
                      </a:r>
                      <a:endParaRPr sz="1100" u="none" strike="noStrike" cap="none" dirty="0">
                        <a:latin typeface="+mn-lt"/>
                      </a:endParaRPr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6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I’M HAPPY TO BE ME</a:t>
                      </a:r>
                      <a:endParaRPr sz="10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600" marR="61600" marT="0" marB="0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b="0" i="0" u="none" strike="noStrike" cap="none" dirty="0" err="1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Valorizzare</a:t>
                      </a:r>
                      <a:r>
                        <a:rPr lang="en-US" sz="1100" b="0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 la </a:t>
                      </a:r>
                      <a:r>
                        <a:rPr lang="en-US" sz="1100" b="0" i="0" u="none" strike="noStrike" cap="none" dirty="0" err="1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dimensione</a:t>
                      </a:r>
                      <a:r>
                        <a:rPr lang="en-US" sz="1100" b="0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 </a:t>
                      </a:r>
                      <a:r>
                        <a:rPr lang="en-US" sz="1100" b="0" i="0" u="none" strike="noStrike" cap="none" dirty="0" err="1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relazionale</a:t>
                      </a:r>
                      <a:r>
                        <a:rPr lang="en-US" sz="1100" b="0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 </a:t>
                      </a:r>
                      <a:r>
                        <a:rPr lang="en-US" sz="1100" b="0" i="0" u="none" strike="noStrike" cap="none" dirty="0" err="1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ed</a:t>
                      </a:r>
                      <a:r>
                        <a:rPr lang="en-US" sz="1100" b="0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 </a:t>
                      </a:r>
                      <a:r>
                        <a:rPr lang="en-US" sz="1100" b="0" i="0" u="none" strike="noStrike" cap="none" dirty="0" err="1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affettiva</a:t>
                      </a:r>
                      <a:endParaRPr lang="en-US" sz="11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b="0" i="0" u="none" strike="noStrike" cap="none" dirty="0" err="1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Rappresentazione</a:t>
                      </a:r>
                      <a:r>
                        <a:rPr lang="en-US" sz="1100" b="0" i="0" u="none" strike="noStrike" cap="none" dirty="0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 </a:t>
                      </a:r>
                      <a:r>
                        <a:rPr lang="en-US" sz="1100" b="0" i="0" u="none" strike="noStrike" cap="none" dirty="0" err="1" smtClean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Calibri"/>
                        </a:rPr>
                        <a:t>teatrale</a:t>
                      </a:r>
                      <a:endParaRPr lang="en-US" sz="11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1600" marR="61600" marT="0" marB="0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100" u="none" strike="noStrike" cap="none" dirty="0" smtClean="0">
                          <a:latin typeface="+mn-lt"/>
                          <a:ea typeface="Calibri"/>
                          <a:cs typeface="Calibri"/>
                          <a:sym typeface="Calibri"/>
                        </a:rPr>
                        <a:t> 5 B  </a:t>
                      </a:r>
                      <a:r>
                        <a:rPr lang="en-US" sz="1100" u="none" strike="noStrike" cap="none" dirty="0" err="1" smtClean="0">
                          <a:latin typeface="+mn-lt"/>
                          <a:ea typeface="Calibri"/>
                          <a:cs typeface="Calibri"/>
                          <a:sym typeface="Calibri"/>
                        </a:rPr>
                        <a:t>Arnesano</a:t>
                      </a:r>
                      <a:endParaRPr lang="en-US" sz="1100" u="none" strike="noStrike" cap="none" dirty="0">
                        <a:latin typeface="+mn-lt"/>
                      </a:endParaRPr>
                    </a:p>
                  </a:txBody>
                  <a:tcPr marL="61600" marR="61600" marT="0" marB="0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 i="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AMBITI  DI  INTERVENTO  AREA  1</a:t>
            </a:r>
            <a:endParaRPr/>
          </a:p>
        </p:txBody>
      </p:sp>
      <p:sp>
        <p:nvSpPr>
          <p:cNvPr id="96" name="Google Shape;96;p2"/>
          <p:cNvSpPr txBox="1">
            <a:spLocks noGrp="1"/>
          </p:cNvSpPr>
          <p:nvPr>
            <p:ph type="body" idx="1"/>
          </p:nvPr>
        </p:nvSpPr>
        <p:spPr>
          <a:xfrm>
            <a:off x="381000" y="2362200"/>
            <a:ext cx="8534400" cy="36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Coordinamento delle attività del Piano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Coordinamento della progettazione curricolare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Valutazione delle attività del Piano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Analisi dei bisogni formativi 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Gestione del Piano di formazione e aggiornamento</a:t>
            </a:r>
            <a:endParaRPr/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32" name="Google Shape;232;p11"/>
          <p:cNvGraphicFramePr/>
          <p:nvPr>
            <p:extLst>
              <p:ext uri="{D42A27DB-BD31-4B8C-83A1-F6EECF244321}">
                <p14:modId xmlns:p14="http://schemas.microsoft.com/office/powerpoint/2010/main" val="282785615"/>
              </p:ext>
            </p:extLst>
          </p:nvPr>
        </p:nvGraphicFramePr>
        <p:xfrm>
          <a:off x="571500" y="993050"/>
          <a:ext cx="8001000" cy="5202635"/>
        </p:xfrm>
        <a:graphic>
          <a:graphicData uri="http://schemas.openxmlformats.org/drawingml/2006/table">
            <a:tbl>
              <a:tblPr>
                <a:noFill/>
                <a:tableStyleId>{AFA01037-9169-4350-8125-AE043A033D80}</a:tableStyleId>
              </a:tblPr>
              <a:tblGrid>
                <a:gridCol w="2085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6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2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6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11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TITOLO</a:t>
                      </a:r>
                      <a:endParaRPr sz="900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TEMATICHE</a:t>
                      </a:r>
                      <a:endParaRPr sz="900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800"/>
                        <a:t>     	</a:t>
                      </a:r>
                      <a:r>
                        <a:rPr lang="en-US" sz="900"/>
                        <a:t>    PRODOTTO  DELL’INTERVENTO</a:t>
                      </a:r>
                      <a:endParaRPr sz="900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/>
                        <a:t>CLASSE/I</a:t>
                      </a:r>
                      <a:endParaRPr sz="900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44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LA LETTURA</a:t>
                      </a: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PROGETTO BIBLIOTECA</a:t>
                      </a:r>
                      <a:endParaRPr sz="1100" b="1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/>
                        <a:t>Io </a:t>
                      </a:r>
                      <a:r>
                        <a:rPr lang="en-US" sz="1200" dirty="0" err="1"/>
                        <a:t>leggo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perché</a:t>
                      </a:r>
                      <a:endParaRPr sz="1200" dirty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Dantedì</a:t>
                      </a:r>
                      <a:r>
                        <a:rPr lang="en-US" sz="1200" dirty="0"/>
                        <a:t>,</a:t>
                      </a:r>
                      <a:endParaRPr sz="1200" dirty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err="1" smtClean="0"/>
                        <a:t>Concorso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/>
                        <a:t>Dantedì</a:t>
                      </a:r>
                      <a:r>
                        <a:rPr lang="en-US" sz="1200" dirty="0"/>
                        <a:t>, in </a:t>
                      </a:r>
                      <a:r>
                        <a:rPr lang="en-US" sz="1200" dirty="0" err="1"/>
                        <a:t>collaborazione</a:t>
                      </a:r>
                      <a:r>
                        <a:rPr lang="en-US" sz="1200" dirty="0"/>
                        <a:t> con la </a:t>
                      </a:r>
                      <a:r>
                        <a:rPr lang="en-US" sz="1200" dirty="0" err="1"/>
                        <a:t>Biblioteca</a:t>
                      </a:r>
                      <a:r>
                        <a:rPr lang="en-US" sz="1200" dirty="0"/>
                        <a:t> di </a:t>
                      </a:r>
                      <a:r>
                        <a:rPr lang="en-US" sz="1200" dirty="0" err="1"/>
                        <a:t>Cavallino</a:t>
                      </a:r>
                      <a:r>
                        <a:rPr lang="en-US" sz="1200" dirty="0"/>
                        <a:t> </a:t>
                      </a:r>
                      <a:endParaRPr sz="1200" dirty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endParaRPr lang="en-US" sz="1200" dirty="0" smtClean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endParaRPr lang="en-US" sz="1200" dirty="0" smtClean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err="1" smtClean="0"/>
                        <a:t>Giuria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/>
                        <a:t>Premio</a:t>
                      </a:r>
                      <a:r>
                        <a:rPr lang="en-US" sz="1200" dirty="0"/>
                        <a:t> Strega </a:t>
                      </a:r>
                      <a:r>
                        <a:rPr lang="en-US" sz="1200" dirty="0" err="1"/>
                        <a:t>Ragazzi</a:t>
                      </a:r>
                      <a:r>
                        <a:rPr lang="en-US" sz="1200" dirty="0"/>
                        <a:t>, </a:t>
                      </a:r>
                      <a:r>
                        <a:rPr lang="en-US" sz="1200" dirty="0" err="1"/>
                        <a:t>progetto</a:t>
                      </a:r>
                      <a:r>
                        <a:rPr lang="en-US" sz="1200" dirty="0"/>
                        <a:t> biennale</a:t>
                      </a:r>
                      <a:endParaRPr sz="1200" dirty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/>
                        <a:t> Un </a:t>
                      </a:r>
                      <a:r>
                        <a:rPr lang="en-US" sz="1200" dirty="0" err="1"/>
                        <a:t>ponte</a:t>
                      </a:r>
                      <a:r>
                        <a:rPr lang="en-US" sz="1200" dirty="0"/>
                        <a:t> di </a:t>
                      </a:r>
                      <a:r>
                        <a:rPr lang="en-US" sz="1200" dirty="0" err="1"/>
                        <a:t>libri</a:t>
                      </a:r>
                      <a:endParaRPr sz="1200" dirty="0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/>
                        <a:t>campagna di </a:t>
                      </a:r>
                      <a:r>
                        <a:rPr lang="en-US" sz="1200" dirty="0" err="1"/>
                        <a:t>diffusione</a:t>
                      </a:r>
                      <a:endParaRPr sz="1200" dirty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err="1" smtClean="0"/>
                        <a:t>Incontro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/>
                        <a:t>con la </a:t>
                      </a:r>
                      <a:r>
                        <a:rPr lang="en-US" sz="1200" dirty="0" err="1"/>
                        <a:t>dott.ssa</a:t>
                      </a:r>
                      <a:r>
                        <a:rPr lang="en-US" sz="1200" dirty="0"/>
                        <a:t> Debora de Fazio, </a:t>
                      </a:r>
                      <a:r>
                        <a:rPr lang="en-US" sz="1200" dirty="0" err="1"/>
                        <a:t>professore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associato</a:t>
                      </a:r>
                      <a:r>
                        <a:rPr lang="en-US" sz="1200" dirty="0"/>
                        <a:t> di </a:t>
                      </a:r>
                      <a:r>
                        <a:rPr lang="en-US" sz="1200" dirty="0" err="1"/>
                        <a:t>Linguistica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italiana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presso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il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Dipartimento</a:t>
                      </a:r>
                      <a:r>
                        <a:rPr lang="en-US" sz="1200" dirty="0"/>
                        <a:t> di </a:t>
                      </a:r>
                      <a:r>
                        <a:rPr lang="en-US" sz="1200" dirty="0" err="1"/>
                        <a:t>Studi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Umanistici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dell'Università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della</a:t>
                      </a:r>
                      <a:r>
                        <a:rPr lang="en-US" sz="1200" dirty="0"/>
                        <a:t> Basilicata</a:t>
                      </a:r>
                      <a:endParaRPr sz="1200" dirty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endParaRPr lang="en-US" sz="1200" dirty="0" smtClean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endParaRPr lang="en-US" sz="1200" dirty="0" smtClean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err="1" smtClean="0"/>
                        <a:t>Mostra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/>
                        <a:t>e </a:t>
                      </a:r>
                      <a:r>
                        <a:rPr lang="en-US" sz="1200" dirty="0" err="1"/>
                        <a:t>itinerario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tematico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Libri</a:t>
                      </a:r>
                      <a:r>
                        <a:rPr lang="en-US" sz="1200" dirty="0"/>
                        <a:t> per la pace</a:t>
                      </a:r>
                      <a:endParaRPr sz="1200" dirty="0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err="1"/>
                        <a:t>tutte</a:t>
                      </a:r>
                      <a:r>
                        <a:rPr lang="en-US" sz="1200" dirty="0"/>
                        <a:t> le </a:t>
                      </a:r>
                      <a:r>
                        <a:rPr lang="en-US" sz="1200" dirty="0" err="1"/>
                        <a:t>classi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Arnesano</a:t>
                      </a:r>
                      <a:r>
                        <a:rPr lang="en-US" sz="1200" dirty="0"/>
                        <a:t> /</a:t>
                      </a:r>
                      <a:r>
                        <a:rPr lang="en-US" sz="1200" dirty="0" err="1" smtClean="0"/>
                        <a:t>Monteroni</a:t>
                      </a:r>
                      <a:endParaRPr lang="en-US" sz="1200" dirty="0"/>
                    </a:p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smtClean="0"/>
                        <a:t>2B </a:t>
                      </a:r>
                      <a:r>
                        <a:rPr lang="en-US" sz="1200" dirty="0" err="1"/>
                        <a:t>Arnesano</a:t>
                      </a:r>
                      <a:endParaRPr sz="1200" dirty="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err="1" smtClean="0"/>
                        <a:t>tutte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/>
                        <a:t>le </a:t>
                      </a:r>
                      <a:r>
                        <a:rPr lang="en-US" sz="1200" dirty="0" err="1"/>
                        <a:t>classi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 smtClean="0"/>
                        <a:t>Arnesano</a:t>
                      </a:r>
                      <a:endParaRPr lang="en-US" sz="1200" dirty="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err="1" smtClean="0"/>
                        <a:t>selezione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/>
                        <a:t>giurati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classi</a:t>
                      </a:r>
                      <a:r>
                        <a:rPr lang="en-US" sz="1200" dirty="0"/>
                        <a:t> </a:t>
                      </a:r>
                      <a:r>
                        <a:rPr lang="en-US" sz="1200" dirty="0" err="1"/>
                        <a:t>seconde</a:t>
                      </a:r>
                      <a:r>
                        <a:rPr lang="en-US" sz="1200" dirty="0"/>
                        <a:t> di </a:t>
                      </a:r>
                      <a:r>
                        <a:rPr lang="en-US" sz="1200" dirty="0" err="1"/>
                        <a:t>Monteroni</a:t>
                      </a:r>
                      <a:r>
                        <a:rPr lang="en-US" sz="1200" dirty="0"/>
                        <a:t> e </a:t>
                      </a:r>
                      <a:r>
                        <a:rPr lang="en-US" sz="1200" dirty="0" err="1"/>
                        <a:t>Arnesano</a:t>
                      </a:r>
                      <a:r>
                        <a:rPr lang="en-US" sz="1200" dirty="0"/>
                        <a:t>)</a:t>
                      </a:r>
                      <a:endParaRPr sz="1200" dirty="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endParaRPr lang="en-US" sz="1200" dirty="0" smtClean="0"/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15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err="1" smtClean="0"/>
                        <a:t>Classi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/>
                        <a:t>prime e </a:t>
                      </a:r>
                      <a:r>
                        <a:rPr lang="en-US" sz="1200" dirty="0" err="1"/>
                        <a:t>seconde</a:t>
                      </a:r>
                      <a:endParaRPr sz="1200" dirty="0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33" name="Google Shape;233;p11"/>
          <p:cNvSpPr txBox="1"/>
          <p:nvPr/>
        </p:nvSpPr>
        <p:spPr>
          <a:xfrm>
            <a:off x="571500" y="210650"/>
            <a:ext cx="7931400" cy="646500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  <a:highlight>
                  <a:srgbClr val="00FFFF"/>
                </a:highlight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1500" b="1">
                <a:solidFill>
                  <a:schemeClr val="dk1"/>
                </a:solidFill>
                <a:highlight>
                  <a:srgbClr val="00FFFF"/>
                </a:highlight>
                <a:latin typeface="Calibri"/>
                <a:ea typeface="Calibri"/>
                <a:cs typeface="Calibri"/>
                <a:sym typeface="Calibri"/>
              </a:rPr>
              <a:t>ROGETTI CURRICOLARI SCUOLA SECONDARIA DI PRIMO GRADO </a:t>
            </a:r>
            <a:endParaRPr sz="1500" b="1">
              <a:solidFill>
                <a:schemeClr val="dk1"/>
              </a:solidFill>
              <a:highlight>
                <a:srgbClr val="00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>
                <a:solidFill>
                  <a:schemeClr val="dk1"/>
                </a:solidFill>
                <a:highlight>
                  <a:srgbClr val="00FFFF"/>
                </a:highlight>
                <a:latin typeface="Calibri"/>
                <a:ea typeface="Calibri"/>
                <a:cs typeface="Calibri"/>
                <a:sym typeface="Calibri"/>
              </a:rPr>
              <a:t>ARNESANO - MONTERONI</a:t>
            </a:r>
            <a:endParaRPr sz="1500" b="1">
              <a:solidFill>
                <a:schemeClr val="dk1"/>
              </a:solidFill>
              <a:highlight>
                <a:srgbClr val="00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202b41f1f1_0_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graphicFrame>
        <p:nvGraphicFramePr>
          <p:cNvPr id="240" name="Google Shape;240;g1202b41f1f1_0_9"/>
          <p:cNvGraphicFramePr/>
          <p:nvPr>
            <p:extLst>
              <p:ext uri="{D42A27DB-BD31-4B8C-83A1-F6EECF244321}">
                <p14:modId xmlns:p14="http://schemas.microsoft.com/office/powerpoint/2010/main" val="3062848113"/>
              </p:ext>
            </p:extLst>
          </p:nvPr>
        </p:nvGraphicFramePr>
        <p:xfrm>
          <a:off x="609600" y="700000"/>
          <a:ext cx="8077200" cy="5422273"/>
        </p:xfrm>
        <a:graphic>
          <a:graphicData uri="http://schemas.openxmlformats.org/drawingml/2006/table">
            <a:tbl>
              <a:tblPr>
                <a:noFill/>
                <a:tableStyleId>{AFA01037-9169-4350-8125-AE043A033D80}</a:tableStyleId>
              </a:tblPr>
              <a:tblGrid>
                <a:gridCol w="2162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6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2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6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43000">
                <a:tc rowSpan="2"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 LEGALITA’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2"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Educazione alla legalità: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Il bullismo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</a:t>
                      </a:r>
                      <a:r>
                        <a:rPr lang="en-US" sz="1200"/>
                        <a:t>ivico 20, l’antimafia sociale, in collaborazione con associazione Terra dei Fuochi Mediterranea</a:t>
                      </a:r>
                      <a:endParaRPr sz="1200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00">
                          <a:highlight>
                            <a:srgbClr val="FFFFFF"/>
                          </a:highlight>
                        </a:rPr>
                        <a:t>In</a:t>
                      </a: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contro con  il luogotenente Giuseppe Candelieri, vice comandante dell’Arma dei Carabinieri, stazione di Monteroni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3A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Monteroni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3B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Arnesano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Classi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terze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Arnesano</a:t>
                      </a:r>
                      <a:r>
                        <a:rPr lang="en-US" sz="12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r>
                        <a:rPr lang="en-US" sz="1200" b="0" i="0" u="none" strike="noStrike" cap="none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Monteroni</a:t>
                      </a:r>
                      <a:endParaRPr sz="1200" b="0" i="0" u="none" strike="noStrike" cap="none" dirty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9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Mabasta, per una scuola debullizzata, Comune di Arnesano e startup Mabasta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 err="1"/>
                        <a:t>Tutte</a:t>
                      </a:r>
                      <a:r>
                        <a:rPr lang="en-US" sz="1200" dirty="0"/>
                        <a:t> le </a:t>
                      </a:r>
                      <a:r>
                        <a:rPr lang="en-US" sz="1200" dirty="0" err="1"/>
                        <a:t>classi</a:t>
                      </a:r>
                      <a:endParaRPr sz="1200" dirty="0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SICUREZZA IN RETE</a:t>
                      </a:r>
                      <a:endParaRPr sz="1100" b="1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I pericoli di Internet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cuoriconnessi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Tutte  le classi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0">
                <a:tc rowSpan="2"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b="1"/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LA SCRITTURA E L’IMMAGINE</a:t>
                      </a:r>
                      <a:endParaRPr sz="1100" b="1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Un autore in classe: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I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Incontro con Carla Palmieri,  Marco Magnone, Giuseppe Pascali,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highlight>
                          <a:srgbClr val="FFFFFF"/>
                        </a:highlight>
                      </a:endParaRPr>
                    </a:p>
                    <a:p>
                      <a:pPr marL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highlight>
                            <a:srgbClr val="FFFFFF"/>
                          </a:highlight>
                        </a:rPr>
                        <a:t>Classi IA, IB, IC Monteroni, IA, IB Arnesano,Classi 3A e 3B Arnesano</a:t>
                      </a:r>
                      <a:endParaRPr sz="1200">
                        <a:highlight>
                          <a:srgbClr val="FFFFFF"/>
                        </a:highlight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202b41f1f1_0_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graphicFrame>
        <p:nvGraphicFramePr>
          <p:cNvPr id="247" name="Google Shape;247;g1202b41f1f1_0_16"/>
          <p:cNvGraphicFramePr/>
          <p:nvPr>
            <p:extLst>
              <p:ext uri="{D42A27DB-BD31-4B8C-83A1-F6EECF244321}">
                <p14:modId xmlns:p14="http://schemas.microsoft.com/office/powerpoint/2010/main" val="3874142794"/>
              </p:ext>
            </p:extLst>
          </p:nvPr>
        </p:nvGraphicFramePr>
        <p:xfrm>
          <a:off x="217600" y="152400"/>
          <a:ext cx="8765750" cy="6302613"/>
        </p:xfrm>
        <a:graphic>
          <a:graphicData uri="http://schemas.openxmlformats.org/drawingml/2006/table">
            <a:tbl>
              <a:tblPr>
                <a:noFill/>
                <a:tableStyleId>{AFA01037-9169-4350-8125-AE043A033D80}</a:tableStyleId>
              </a:tblPr>
              <a:tblGrid>
                <a:gridCol w="2191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47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IO PARTECIPO</a:t>
                      </a:r>
                      <a:endParaRPr sz="1100" b="1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Percorso di educazione civica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Elezione del rappresentante di classe e di istituto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tutte le classi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1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LA DISLESSIA</a:t>
                      </a:r>
                      <a:endParaRPr sz="1100" b="1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Educazione  civica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Webinar incontro dibattito sul tema della Dislessia con gli esperti dell’AID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Tutte le classi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02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b="1"/>
                        <a:t>EDUFIN 2021</a:t>
                      </a:r>
                      <a:endParaRPr b="1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incontro di educazione finanziaria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collaborazione con la Banca d’Italia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classi  terze Monteroni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38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EDUCAZIONE ALLA SALUTE</a:t>
                      </a:r>
                      <a:endParaRPr sz="1100" b="1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Scienze dell’alimentazione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 maggio: Incontro con la nutrizionista, educazione alimentare a scuola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2A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3A</a:t>
                      </a:r>
                      <a:endParaRPr sz="11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93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50" b="1"/>
                        <a:t>INTERNATIONAL DAY OF MATHEMATICS</a:t>
                      </a:r>
                      <a:endParaRPr sz="1050" b="1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Matematica</a:t>
                      </a:r>
                      <a:endParaRPr sz="11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Luca Perri, Maria Colombo, Giulia Di Nunno, Giulia Bini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Classi</a:t>
                      </a:r>
                      <a:r>
                        <a:rPr lang="it-IT" sz="1100" baseline="0" dirty="0" smtClean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terze</a:t>
                      </a:r>
                      <a:endParaRPr sz="11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502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ARTE MUSICA</a:t>
                      </a:r>
                      <a:endParaRPr sz="1100" b="1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 logo per la scuola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Concerto Scuole in rete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Saggio -  spettacolo di fine anno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Realizzazione del logo dell’istituto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Spettacolo al teatro Politeama Lecce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classi  terze Monteroni/Arnesano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Classi  indirizzo musicale Arnesano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Classi  indirizzo musicale Arnesano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4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1"/>
                        <a:t>EDUCAZIONE AMBIENTALE</a:t>
                      </a:r>
                      <a:endParaRPr sz="1100" b="1"/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22/04 Earth Day,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Progetto “Cuis, giovani ambasciatori di sostenibilità ()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Luca Perri, Giovanni Chimienti, Omar di Felice, Andrea Dini, Serena Giacomin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” in collaborazione con Unisalento e IISS Deledda di Lecce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 err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Tutte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le </a:t>
                      </a:r>
                      <a:r>
                        <a:rPr lang="en-US" sz="1100" dirty="0" err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classi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en-US" sz="1100" dirty="0" err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Monteroni</a:t>
                      </a:r>
                      <a:endParaRPr sz="11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2A </a:t>
                      </a:r>
                      <a:r>
                        <a:rPr lang="en-US" sz="1100" dirty="0" err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Monteroni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2B </a:t>
                      </a:r>
                      <a:r>
                        <a:rPr lang="en-US" sz="1100" dirty="0" err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Arnesano</a:t>
                      </a:r>
                      <a:endParaRPr sz="11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2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884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PUNTI  DI  FORZA                     PUNTI  DI  DEBOLEZZA</a:t>
            </a:r>
            <a:endParaRPr/>
          </a:p>
        </p:txBody>
      </p:sp>
      <p:sp>
        <p:nvSpPr>
          <p:cNvPr id="253" name="Google Shape;253;p12"/>
          <p:cNvSpPr txBox="1">
            <a:spLocks noGrp="1"/>
          </p:cNvSpPr>
          <p:nvPr>
            <p:ph type="body" idx="1"/>
          </p:nvPr>
        </p:nvSpPr>
        <p:spPr>
          <a:xfrm>
            <a:off x="304800" y="1143000"/>
            <a:ext cx="4038600" cy="55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2385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Intesa sui metodi e percorsi di gestione dell’attività didattica comune</a:t>
            </a:r>
            <a:endParaRPr sz="2100"/>
          </a:p>
          <a:p>
            <a:pPr marL="342900" marR="0" lvl="0" indent="-3238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di una didattica laboratoriale anche in rete</a:t>
            </a:r>
            <a:endParaRPr sz="2100"/>
          </a:p>
          <a:p>
            <a:pPr marL="342900" marR="0" lvl="0" indent="-3238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di tematiche motivanti</a:t>
            </a:r>
            <a:endParaRPr sz="2100"/>
          </a:p>
          <a:p>
            <a:pPr marL="342900" marR="0" lvl="0" indent="-3238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Uso di molteplici strategie didattiche innovative</a:t>
            </a:r>
            <a:endParaRPr sz="2100"/>
          </a:p>
          <a:p>
            <a:pPr marL="342900" marR="0" lvl="0" indent="-3238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Condivisione di percorsi comuni</a:t>
            </a:r>
            <a:endParaRPr sz="2100"/>
          </a:p>
          <a:p>
            <a:pPr marL="342900" marR="0" lvl="0" indent="-3238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Integrazione tra l’attività curricolare ed extracurricolare</a:t>
            </a:r>
            <a:endParaRPr sz="2100"/>
          </a:p>
          <a:p>
            <a:pPr marL="342900" marR="0" lvl="0" indent="-3238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Valorizzazione di tutti gli ambiti disciplinari con il curricolo verticale</a:t>
            </a:r>
            <a:endParaRPr sz="2100"/>
          </a:p>
        </p:txBody>
      </p:sp>
      <p:sp>
        <p:nvSpPr>
          <p:cNvPr id="254" name="Google Shape;254;p12"/>
          <p:cNvSpPr txBox="1">
            <a:spLocks noGrp="1"/>
          </p:cNvSpPr>
          <p:nvPr>
            <p:ph type="body" idx="2"/>
          </p:nvPr>
        </p:nvSpPr>
        <p:spPr>
          <a:xfrm>
            <a:off x="4724400" y="1066800"/>
            <a:ext cx="4038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Coordinamento e comunicazione tra docenti in relazione  alle  attività progettuali</a:t>
            </a:r>
            <a:endParaRPr sz="2100"/>
          </a:p>
          <a:p>
            <a:pPr marL="342900" marR="0" lvl="0" indent="-3238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Difficoltà nel recupero di alunni con particolari  disagi .</a:t>
            </a:r>
            <a:endParaRPr sz="2100"/>
          </a:p>
          <a:p>
            <a: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100" b="1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1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3"/>
          <p:cNvSpPr txBox="1"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2400" b="1" i="0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VALUTAZIONE  DELLE  </a:t>
            </a:r>
            <a:r>
              <a:rPr lang="en-US" sz="2400" b="1" i="0" u="sng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ATTIVITÀ DEL  PIANO</a:t>
            </a:r>
            <a:endParaRPr dirty="0"/>
          </a:p>
        </p:txBody>
      </p:sp>
      <p:sp>
        <p:nvSpPr>
          <p:cNvPr id="261" name="Google Shape;261;p13"/>
          <p:cNvSpPr txBox="1">
            <a:spLocks noGrp="1"/>
          </p:cNvSpPr>
          <p:nvPr>
            <p:ph type="body" idx="1"/>
          </p:nvPr>
        </p:nvSpPr>
        <p:spPr>
          <a:xfrm>
            <a:off x="457200" y="1385163"/>
            <a:ext cx="8229600" cy="48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Aggiornamento di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appositi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le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verifiche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periodiche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consigli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 b="1" i="0" u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Predisposizione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tutti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idonei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raccolta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complessivi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specifici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facilitare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l’analisi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la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rendicontazione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lavoro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educativo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didattico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Rendicontazione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valutazione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processo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finale</a:t>
            </a:r>
            <a:endParaRPr dirty="0"/>
          </a:p>
          <a:p>
            <a:pPr marL="342900" marR="0" lvl="0" indent="-342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la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comunicazione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famiglie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debiti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assegnati</a:t>
            </a:r>
            <a:endParaRPr dirty="0"/>
          </a:p>
          <a:p>
            <a:pPr marL="342900" marR="0" lvl="0" indent="-342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Valutazione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uscita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ordini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al fine di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rilevare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successo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la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crescita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relazionale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degli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allievi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342900" marR="0" lvl="0" indent="-342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Monitoraggio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rendicontazione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-Mensa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Sc.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dell’Infanzia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1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PUNTI  DI  FORZA</a:t>
            </a:r>
            <a:endParaRPr/>
          </a:p>
        </p:txBody>
      </p:sp>
      <p:sp>
        <p:nvSpPr>
          <p:cNvPr id="268" name="Google Shape;268;p14"/>
          <p:cNvSpPr txBox="1">
            <a:spLocks noGrp="1"/>
          </p:cNvSpPr>
          <p:nvPr>
            <p:ph type="body" idx="1"/>
          </p:nvPr>
        </p:nvSpPr>
        <p:spPr>
          <a:xfrm>
            <a:off x="762000" y="1524000"/>
            <a:ext cx="7543800" cy="4906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175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Particolare attenzione agli obiettivi dell’area socio-affettiva</a:t>
            </a:r>
            <a:endParaRPr sz="2000"/>
          </a:p>
          <a:p>
            <a:pPr marL="342900" marR="0" lvl="0" indent="-317500" algn="just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Integrazione tra valutazione curricolare ed extracurricolare</a:t>
            </a:r>
            <a:endParaRPr sz="2000"/>
          </a:p>
          <a:p>
            <a:pPr marL="342900" marR="0" lvl="0" indent="-317500" algn="just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Uso di facili griglie riassuntive per la rilevazione ed il confronto dei dati</a:t>
            </a:r>
            <a:endParaRPr sz="2000"/>
          </a:p>
          <a:p>
            <a:pPr marL="342900" marR="0" lvl="0" indent="-317500" algn="just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Momenti di incontro e di condivisione tra i docenti dei tre ordini di scuola</a:t>
            </a:r>
            <a:endParaRPr sz="2000"/>
          </a:p>
          <a:p>
            <a:pPr marL="342900" marR="0" lvl="0" indent="-317500" algn="just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Collaborazione costante e proficua tra i componenti  del personale scolastico</a:t>
            </a:r>
            <a:endParaRPr sz="2000"/>
          </a:p>
          <a:p>
            <a:pPr marL="342900" marR="0" lvl="0" indent="-317500" algn="just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Applicazione tempestiva ed efficace delle misure DAD/DDI</a:t>
            </a:r>
            <a:endParaRPr sz="2000"/>
          </a:p>
          <a:p>
            <a:pPr marL="342900" marR="0" lvl="0" indent="-317500" algn="just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Adozione di piattaforme  interattive e App</a:t>
            </a:r>
            <a:endParaRPr sz="2000"/>
          </a:p>
          <a:p>
            <a:pPr marL="342900" marR="0" lvl="0" indent="-215900" algn="just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None/>
            </a:pPr>
            <a:r>
              <a:rPr lang="en-US" sz="2400" b="1" i="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LABORATORIO SCUOLA DELL’INFANZIA</a:t>
            </a:r>
            <a:r>
              <a:rPr lang="en-US" sz="2800" b="1" i="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800" b="1" i="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275" name="Google Shape;275;p15"/>
          <p:cNvSpPr txBox="1">
            <a:spLocks noGrp="1"/>
          </p:cNvSpPr>
          <p:nvPr>
            <p:ph type="body" idx="1"/>
          </p:nvPr>
        </p:nvSpPr>
        <p:spPr>
          <a:xfrm>
            <a:off x="838200" y="1295400"/>
            <a:ext cx="7696200" cy="4373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lang="en-US" sz="28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PUNTI DI FORZA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possibilità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sperimentare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nuovi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apprendimenti</a:t>
            </a:r>
            <a:endParaRPr sz="2000" dirty="0"/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20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nuove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tecniche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2000" dirty="0"/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Buona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coesione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</a:t>
            </a:r>
            <a:endParaRPr sz="2000" dirty="0"/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Ottima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partecipazione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famiglie</a:t>
            </a: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18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1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3114cb6860_0_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sp>
        <p:nvSpPr>
          <p:cNvPr id="283" name="Google Shape;283;g13114cb6860_0_1"/>
          <p:cNvSpPr txBox="1">
            <a:spLocks noGrp="1"/>
          </p:cNvSpPr>
          <p:nvPr>
            <p:ph type="title" idx="4294967295"/>
          </p:nvPr>
        </p:nvSpPr>
        <p:spPr>
          <a:xfrm>
            <a:off x="457200" y="107150"/>
            <a:ext cx="8229600" cy="24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Scuola dell’Infanzia Infanzia via Barsanti Arnesano: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28 bambini in uscita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Bambini/e  che hanno sviluppato l’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autonomia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284" name="Google Shape;284;g13114cb6860_0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7975" y="1994950"/>
            <a:ext cx="7571750" cy="462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7"/>
          <p:cNvSpPr txBox="1">
            <a:spLocks noGrp="1"/>
          </p:cNvSpPr>
          <p:nvPr>
            <p:ph type="title"/>
          </p:nvPr>
        </p:nvSpPr>
        <p:spPr>
          <a:xfrm>
            <a:off x="457200" y="274600"/>
            <a:ext cx="8229600" cy="23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Scuola dell’Infanzia Infanzia via Montello Monteroni: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 bambini in uscita 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( 2 non valutabili per scarsissima frequenza)</a:t>
            </a:r>
            <a:endParaRPr sz="21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     Bambini/e  che hanno sviluppato l’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autonomia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endParaRPr/>
          </a:p>
        </p:txBody>
      </p:sp>
      <p:pic>
        <p:nvPicPr>
          <p:cNvPr id="291" name="Google Shape;29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9526" y="2044001"/>
            <a:ext cx="7806329" cy="431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18"/>
          <p:cNvSpPr txBox="1">
            <a:spLocks noGrp="1"/>
          </p:cNvSpPr>
          <p:nvPr>
            <p:ph type="title"/>
          </p:nvPr>
        </p:nvSpPr>
        <p:spPr>
          <a:xfrm>
            <a:off x="457200" y="274625"/>
            <a:ext cx="8229600" cy="19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Scuola dell’Infanzia Infanzia via Barsanti Arnesano: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28 bambini in uscita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Bambini/e  che hanno sviluppato l’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identità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/>
          </a:p>
        </p:txBody>
      </p:sp>
      <p:pic>
        <p:nvPicPr>
          <p:cNvPr id="298" name="Google Shape;29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7963" y="1990125"/>
            <a:ext cx="7608075" cy="4731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 i="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COORDINAMENTO  DELLE  ATTIVITA’  DEL  PIANO</a:t>
            </a:r>
            <a:endParaRPr/>
          </a:p>
        </p:txBody>
      </p:sp>
      <p:sp>
        <p:nvSpPr>
          <p:cNvPr id="103" name="Google Shape;103;p3"/>
          <p:cNvSpPr txBox="1">
            <a:spLocks noGrp="1"/>
          </p:cNvSpPr>
          <p:nvPr>
            <p:ph type="body" idx="1"/>
          </p:nvPr>
        </p:nvSpPr>
        <p:spPr>
          <a:xfrm>
            <a:off x="304800" y="1066800"/>
            <a:ext cx="8458200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215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Raccordo con la Dirigenza per ulteriore revisione del PTOF sulla base delle linee guida formulate dalla DS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Revisione/Integrazione del POF </a:t>
            </a:r>
            <a:r>
              <a:rPr lang="en-US" sz="2000" b="1" i="0" u="none">
                <a:solidFill>
                  <a:srgbClr val="FFFF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“NOI CUSTODI DEL MONDO” con illustrazione della copertina  dedicata alla vita come  unica armoniosa melodia che nasce dall’equilibrio tra il nostro essere e tutto ciò che ci circonda.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Collaborazione con le altre FS operanti nell’Istituto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Adeguamento del Pof alle misure previste dai decreti ministeriali   emanati in situazione di emergenza COVID19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Interazione con il Gruppo di Piano, con i coordinatori del Consiglio d’intersezione, di interclasse e di classe, con  i docenti, con  il personale non docente, negli incontri formali e/o informali richiesti dal DS e dagli Organi collegiali predisposti</a:t>
            </a:r>
            <a:endParaRPr/>
          </a:p>
          <a:p>
            <a:pPr marL="342900" marR="0" lvl="0" indent="-342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Richiesta e raccolta della documentazione necessaria per il monitoraggio del Piano</a:t>
            </a:r>
            <a:endParaRPr/>
          </a:p>
          <a:p>
            <a:pPr marL="342900" marR="0" lvl="0" indent="-215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1590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9"/>
          <p:cNvSpPr txBox="1">
            <a:spLocks noGrp="1"/>
          </p:cNvSpPr>
          <p:nvPr>
            <p:ph type="title"/>
          </p:nvPr>
        </p:nvSpPr>
        <p:spPr>
          <a:xfrm>
            <a:off x="457200" y="80375"/>
            <a:ext cx="8229600" cy="23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     Scuola dell’Infanzia Infanzia via Montello Monteroni: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 bambini in uscita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( 2 non valutabili per scarsissima frequenza)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            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Bambini/e  che hanno sviluppato l’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identità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endParaRPr/>
          </a:p>
        </p:txBody>
      </p:sp>
      <p:pic>
        <p:nvPicPr>
          <p:cNvPr id="305" name="Google Shape;30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1768075"/>
            <a:ext cx="8160327" cy="44387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20"/>
          <p:cNvSpPr txBox="1">
            <a:spLocks noGrp="1"/>
          </p:cNvSpPr>
          <p:nvPr>
            <p:ph type="title"/>
          </p:nvPr>
        </p:nvSpPr>
        <p:spPr>
          <a:xfrm>
            <a:off x="457200" y="274625"/>
            <a:ext cx="8229600" cy="23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Scuola dell’Infanzia Infanzia via Barsanti Arnesano: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28 bambini in uscita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Bambini/e  che hanno acquisito le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competenze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endParaRPr sz="32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12" name="Google Shape;31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950" y="2185175"/>
            <a:ext cx="6802905" cy="417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21"/>
          <p:cNvSpPr txBox="1">
            <a:spLocks noGrp="1"/>
          </p:cNvSpPr>
          <p:nvPr>
            <p:ph type="title"/>
          </p:nvPr>
        </p:nvSpPr>
        <p:spPr>
          <a:xfrm>
            <a:off x="457200" y="93675"/>
            <a:ext cx="8229600" cy="18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Scuola dell’Infanzia Infanzia via Montello Monteroni: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 bambini in uscita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( 2 non valutabili per scarsissima frequenza)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   Bambini/e  che hanno acquisito le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competenze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/>
          </a:p>
        </p:txBody>
      </p:sp>
      <p:pic>
        <p:nvPicPr>
          <p:cNvPr id="319" name="Google Shape;319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550" y="2033175"/>
            <a:ext cx="7852141" cy="4256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PASTI EROGATI AI BAMBINI NELLA SCUOLA DELL’INFANZIA  </a:t>
            </a:r>
            <a:b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 ARNESANO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325" name="Google Shape;325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175" y="1417624"/>
            <a:ext cx="8117642" cy="493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PASTI EROGATI AI BAMBINI NELLA SCUOLA DELL’INFANZIA  </a:t>
            </a:r>
            <a:b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 MONTERONI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332" name="Google Shape;332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3" name="Google Shape;333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4187" y="1417625"/>
            <a:ext cx="6335624" cy="473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51"/>
          <p:cNvSpPr txBox="1">
            <a:spLocks noGrp="1"/>
          </p:cNvSpPr>
          <p:nvPr>
            <p:ph type="title"/>
          </p:nvPr>
        </p:nvSpPr>
        <p:spPr>
          <a:xfrm>
            <a:off x="457200" y="274625"/>
            <a:ext cx="8277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Comunicazione nella madre lingua o lingua di istruzione</a:t>
            </a:r>
            <a: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Classe  5 A-B</a:t>
            </a: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339" name="Google Shape;339;p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  <p:sp>
        <p:nvSpPr>
          <p:cNvPr id="340" name="Google Shape;340;p51"/>
          <p:cNvSpPr txBox="1"/>
          <p:nvPr/>
        </p:nvSpPr>
        <p:spPr>
          <a:xfrm>
            <a:off x="457200" y="301805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</a:rPr>
              <a:t>Classe 5^ A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341" name="Google Shape;341;p51"/>
          <p:cNvSpPr txBox="1"/>
          <p:nvPr/>
        </p:nvSpPr>
        <p:spPr>
          <a:xfrm>
            <a:off x="457200" y="5136263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</a:rPr>
              <a:t>Classe 5^ B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342" name="Google Shape;342;p51"/>
          <p:cNvSpPr txBox="1"/>
          <p:nvPr/>
        </p:nvSpPr>
        <p:spPr>
          <a:xfrm>
            <a:off x="26645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343" name="Google Shape;343;p51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>
                <a:solidFill>
                  <a:schemeClr val="lt1"/>
                </a:solidFill>
              </a:rPr>
              <a:t>  </a:t>
            </a:r>
            <a:r>
              <a:rPr lang="en-US" b="1">
                <a:solidFill>
                  <a:schemeClr val="dk1"/>
                </a:solidFill>
              </a:rPr>
              <a:t>MONTERONI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344" name="Google Shape;344;p51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>
                <a:solidFill>
                  <a:schemeClr val="lt1"/>
                </a:solidFill>
              </a:rPr>
              <a:t>  </a:t>
            </a:r>
            <a:r>
              <a:rPr lang="en-US" b="1">
                <a:solidFill>
                  <a:schemeClr val="dk1"/>
                </a:solidFill>
              </a:rPr>
              <a:t>ARNESANO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pic>
        <p:nvPicPr>
          <p:cNvPr id="345" name="Google Shape;345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0350" y="2059125"/>
            <a:ext cx="2741648" cy="2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8950" y="4223975"/>
            <a:ext cx="2764451" cy="2132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94975" y="2091600"/>
            <a:ext cx="2939825" cy="2055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94975" y="4223975"/>
            <a:ext cx="2939825" cy="2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62025" y="6526375"/>
            <a:ext cx="4761225" cy="19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202b41f1f1_1_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Comunicazione nelle lingue straniere</a:t>
            </a: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356" name="Google Shape;356;g1202b41f1f1_1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  <p:sp>
        <p:nvSpPr>
          <p:cNvPr id="357" name="Google Shape;357;g1202b41f1f1_1_25"/>
          <p:cNvSpPr txBox="1"/>
          <p:nvPr/>
        </p:nvSpPr>
        <p:spPr>
          <a:xfrm>
            <a:off x="535950" y="271575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400" b="1" i="0" u="none" strike="noStrike" cap="none">
                <a:solidFill>
                  <a:srgbClr val="000000"/>
                </a:solidFill>
              </a:rPr>
              <a:t>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58" name="Google Shape;358;g1202b41f1f1_1_25"/>
          <p:cNvSpPr txBox="1"/>
          <p:nvPr/>
        </p:nvSpPr>
        <p:spPr>
          <a:xfrm>
            <a:off x="505950" y="4938450"/>
            <a:ext cx="133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Classe 5^ B</a:t>
            </a:r>
            <a:endParaRPr b="1"/>
          </a:p>
        </p:txBody>
      </p:sp>
      <p:sp>
        <p:nvSpPr>
          <p:cNvPr id="359" name="Google Shape;359;g1202b41f1f1_1_25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360" name="Google Shape;360;g1202b41f1f1_1_25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>
                <a:solidFill>
                  <a:schemeClr val="dk1"/>
                </a:solidFill>
              </a:rPr>
              <a:t>  MONTERONI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361" name="Google Shape;361;g1202b41f1f1_1_25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 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362" name="Google Shape;362;g1202b41f1f1_1_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2025" y="2044675"/>
            <a:ext cx="2509975" cy="2033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g1202b41f1f1_1_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2025" y="4077725"/>
            <a:ext cx="2509974" cy="222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g1202b41f1f1_1_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25450" y="2044675"/>
            <a:ext cx="2747048" cy="2033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g1202b41f1f1_1_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11150" y="4077725"/>
            <a:ext cx="2861350" cy="22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g1202b41f1f1_1_25"/>
          <p:cNvSpPr txBox="1"/>
          <p:nvPr/>
        </p:nvSpPr>
        <p:spPr>
          <a:xfrm>
            <a:off x="254850" y="1807175"/>
            <a:ext cx="136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7" name="Google Shape;367;g1202b41f1f1_1_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12625" y="6356350"/>
            <a:ext cx="5919675" cy="20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1202b41f1f1_1_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Competenza matematica e competenze di base in scienza e tecnologia</a:t>
            </a: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373" name="Google Shape;373;g1202b41f1f1_1_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  <p:sp>
        <p:nvSpPr>
          <p:cNvPr id="374" name="Google Shape;374;g1202b41f1f1_1_43"/>
          <p:cNvSpPr txBox="1"/>
          <p:nvPr/>
        </p:nvSpPr>
        <p:spPr>
          <a:xfrm>
            <a:off x="457200" y="275050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75" name="Google Shape;375;g1202b41f1f1_1_43"/>
          <p:cNvSpPr txBox="1"/>
          <p:nvPr/>
        </p:nvSpPr>
        <p:spPr>
          <a:xfrm>
            <a:off x="427200" y="4811025"/>
            <a:ext cx="133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76" name="Google Shape;376;g1202b41f1f1_1_4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377" name="Google Shape;377;g1202b41f1f1_1_43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78" name="Google Shape;378;g1202b41f1f1_1_43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379" name="Google Shape;379;g1202b41f1f1_1_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6200" y="2044675"/>
            <a:ext cx="2625802" cy="201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g1202b41f1f1_1_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5900" y="4131250"/>
            <a:ext cx="2828848" cy="2086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g1202b41f1f1_1_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66825" y="2044675"/>
            <a:ext cx="2828848" cy="191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g1202b41f1f1_1_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66825" y="4060400"/>
            <a:ext cx="2724577" cy="2157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g1202b41f1f1_1_4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03450" y="6265975"/>
            <a:ext cx="4309400" cy="20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202b41f1f1_1_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Competenze digitali</a:t>
            </a:r>
            <a:endParaRPr sz="20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389" name="Google Shape;389;g1202b41f1f1_1_6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  <p:sp>
        <p:nvSpPr>
          <p:cNvPr id="390" name="Google Shape;390;g1202b41f1f1_1_61"/>
          <p:cNvSpPr txBox="1"/>
          <p:nvPr/>
        </p:nvSpPr>
        <p:spPr>
          <a:xfrm>
            <a:off x="547525" y="261147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91" name="Google Shape;391;g1202b41f1f1_1_61"/>
          <p:cNvSpPr txBox="1"/>
          <p:nvPr/>
        </p:nvSpPr>
        <p:spPr>
          <a:xfrm>
            <a:off x="457200" y="505430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92" name="Google Shape;392;g1202b41f1f1_1_61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393" name="Google Shape;393;g1202b41f1f1_1_61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94" name="Google Shape;394;g1202b41f1f1_1_61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395" name="Google Shape;395;g1202b41f1f1_1_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4837" y="2059125"/>
            <a:ext cx="3150973" cy="197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g1202b41f1f1_1_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49250" y="4331625"/>
            <a:ext cx="3066550" cy="202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g1202b41f1f1_1_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35825" y="1978000"/>
            <a:ext cx="3066550" cy="205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g1202b41f1f1_1_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33100" y="4331625"/>
            <a:ext cx="3253698" cy="1880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g1202b41f1f1_1_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10775" y="6300225"/>
            <a:ext cx="3985050" cy="2498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202b41f1f1_1_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Imparare ad imparare</a:t>
            </a:r>
            <a:endParaRPr sz="20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05" name="Google Shape;405;g1202b41f1f1_1_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  <p:sp>
        <p:nvSpPr>
          <p:cNvPr id="406" name="Google Shape;406;g1202b41f1f1_1_79"/>
          <p:cNvSpPr txBox="1"/>
          <p:nvPr/>
        </p:nvSpPr>
        <p:spPr>
          <a:xfrm>
            <a:off x="457200" y="266940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07" name="Google Shape;407;g1202b41f1f1_1_79"/>
          <p:cNvSpPr txBox="1"/>
          <p:nvPr/>
        </p:nvSpPr>
        <p:spPr>
          <a:xfrm>
            <a:off x="457200" y="486895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08" name="Google Shape;408;g1202b41f1f1_1_79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09" name="Google Shape;409;g1202b41f1f1_1_79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10" name="Google Shape;410;g1202b41f1f1_1_79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11" name="Google Shape;411;g1202b41f1f1_1_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3525" y="2131375"/>
            <a:ext cx="2884526" cy="19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g1202b41f1f1_1_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40325" y="4158825"/>
            <a:ext cx="2999998" cy="215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g1202b41f1f1_1_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9550" y="2044675"/>
            <a:ext cx="2884527" cy="217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g1202b41f1f1_1_7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37400" y="4222525"/>
            <a:ext cx="3000002" cy="2190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g1202b41f1f1_1_7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61950" y="6316125"/>
            <a:ext cx="4064350" cy="3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 i="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AGGIORNAMENTO  ANNUALE  DEL  POF</a:t>
            </a:r>
            <a:endParaRPr/>
          </a:p>
        </p:txBody>
      </p:sp>
      <p:sp>
        <p:nvSpPr>
          <p:cNvPr id="110" name="Google Shape;110;p4"/>
          <p:cNvSpPr txBox="1">
            <a:spLocks noGrp="1"/>
          </p:cNvSpPr>
          <p:nvPr>
            <p:ph type="body" idx="1"/>
          </p:nvPr>
        </p:nvSpPr>
        <p:spPr>
          <a:xfrm>
            <a:off x="457200" y="762000"/>
            <a:ext cx="8153400" cy="5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Identificazione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POF con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titolo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“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custodi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mondo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2000" b="1" i="0" u="sng" dirty="0">
              <a:solidFill>
                <a:srgbClr val="FFFF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Aggiornamento del POF con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riferimenti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curricolo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verticale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allegato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apposita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appendice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Modifiche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relative al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calendario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all’orario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risorse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umane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al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funzionamento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Adozione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valutazione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l’introduzione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novità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indicate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D.L. 62/2017  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DM742/17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Art.3 per la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scuola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primaria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Modello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nazionale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certificazione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termine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scuola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primaria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Art.4    (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Modello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nazionale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certificazione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 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termine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del primo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ciclo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istruzione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en-US" sz="2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 b="1" i="0" u="none" dirty="0">
              <a:solidFill>
                <a:srgbClr val="00CC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Nuova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recupero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l’ampliamento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dell’offerta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livello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curricolare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extracurricolare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Elencazione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UDA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progettate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condivise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negli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collegiali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competenti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  <p:sp>
        <p:nvSpPr>
          <p:cNvPr id="111" name="Google Shape;111;p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202b41f1f1_1_9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Competenze sociali e civiche</a:t>
            </a:r>
            <a:endParaRPr sz="20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21" name="Google Shape;421;g1202b41f1f1_1_9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  <p:sp>
        <p:nvSpPr>
          <p:cNvPr id="422" name="Google Shape;422;g1202b41f1f1_1_97"/>
          <p:cNvSpPr txBox="1"/>
          <p:nvPr/>
        </p:nvSpPr>
        <p:spPr>
          <a:xfrm>
            <a:off x="547525" y="256512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23" name="Google Shape;423;g1202b41f1f1_1_97"/>
          <p:cNvSpPr txBox="1"/>
          <p:nvPr/>
        </p:nvSpPr>
        <p:spPr>
          <a:xfrm>
            <a:off x="457200" y="5089050"/>
            <a:ext cx="13176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24" name="Google Shape;424;g1202b41f1f1_1_97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25" name="Google Shape;425;g1202b41f1f1_1_97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26" name="Google Shape;426;g1202b41f1f1_1_97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27" name="Google Shape;427;g1202b41f1f1_1_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2450" y="1975700"/>
            <a:ext cx="2896101" cy="231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g1202b41f1f1_1_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2450" y="4377025"/>
            <a:ext cx="2792001" cy="2090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g1202b41f1f1_1_9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11150" y="2044675"/>
            <a:ext cx="2896098" cy="224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g1202b41f1f1_1_9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9200" y="4286250"/>
            <a:ext cx="3000002" cy="2090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g1202b41f1f1_1_9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82225" y="6263625"/>
            <a:ext cx="5125700" cy="3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1202b41f1f1_1_1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Spirito di iniziativa</a:t>
            </a:r>
            <a:endParaRPr sz="20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37" name="Google Shape;437;g1202b41f1f1_1_1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41</a:t>
            </a:fld>
            <a:endParaRPr/>
          </a:p>
        </p:txBody>
      </p:sp>
      <p:sp>
        <p:nvSpPr>
          <p:cNvPr id="438" name="Google Shape;438;g1202b41f1f1_1_115"/>
          <p:cNvSpPr txBox="1"/>
          <p:nvPr/>
        </p:nvSpPr>
        <p:spPr>
          <a:xfrm>
            <a:off x="229200" y="273329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 err="1">
                <a:solidFill>
                  <a:srgbClr val="000000"/>
                </a:solidFill>
              </a:rPr>
              <a:t>Classe</a:t>
            </a:r>
            <a:r>
              <a:rPr lang="en-US" sz="1400" b="1" i="0" u="none" strike="noStrike" cap="none" dirty="0">
                <a:solidFill>
                  <a:srgbClr val="000000"/>
                </a:solidFill>
              </a:rPr>
              <a:t> 5^ A</a:t>
            </a:r>
            <a:endParaRPr sz="1400" b="1" i="0" u="none" strike="noStrike" cap="none" dirty="0">
              <a:solidFill>
                <a:srgbClr val="000000"/>
              </a:solidFill>
            </a:endParaRPr>
          </a:p>
        </p:txBody>
      </p:sp>
      <p:sp>
        <p:nvSpPr>
          <p:cNvPr id="439" name="Google Shape;439;g1202b41f1f1_1_115"/>
          <p:cNvSpPr txBox="1"/>
          <p:nvPr/>
        </p:nvSpPr>
        <p:spPr>
          <a:xfrm>
            <a:off x="340548" y="4824763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40" name="Google Shape;440;g1202b41f1f1_1_115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41" name="Google Shape;441;g1202b41f1f1_1_115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42" name="Google Shape;442;g1202b41f1f1_1_115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43" name="Google Shape;443;g1202b41f1f1_1_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1950" y="2000325"/>
            <a:ext cx="2890050" cy="21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g1202b41f1f1_1_1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1950" y="4139250"/>
            <a:ext cx="2999998" cy="2078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g1202b41f1f1_1_1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87950" y="1943013"/>
            <a:ext cx="3149424" cy="221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g1202b41f1f1_1_1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37375" y="4204150"/>
            <a:ext cx="3000001" cy="2013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g1202b41f1f1_1_1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96125" y="6289865"/>
            <a:ext cx="4251475" cy="266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202b41f1f1_1_1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8a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Consapevolezza ed espressione culturale</a:t>
            </a:r>
            <a:endParaRPr sz="18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53" name="Google Shape;453;g1202b41f1f1_1_1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42</a:t>
            </a:fld>
            <a:endParaRPr/>
          </a:p>
        </p:txBody>
      </p:sp>
      <p:sp>
        <p:nvSpPr>
          <p:cNvPr id="454" name="Google Shape;454;g1202b41f1f1_1_133"/>
          <p:cNvSpPr txBox="1"/>
          <p:nvPr/>
        </p:nvSpPr>
        <p:spPr>
          <a:xfrm>
            <a:off x="457200" y="266942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5" name="Google Shape;455;g1202b41f1f1_1_133"/>
          <p:cNvSpPr txBox="1"/>
          <p:nvPr/>
        </p:nvSpPr>
        <p:spPr>
          <a:xfrm>
            <a:off x="457200" y="500797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6" name="Google Shape;456;g1202b41f1f1_1_13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57" name="Google Shape;457;g1202b41f1f1_1_133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8" name="Google Shape;458;g1202b41f1f1_1_133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 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59" name="Google Shape;459;g1202b41f1f1_1_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8188" y="2275950"/>
            <a:ext cx="2867188" cy="199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g1202b41f1f1_1_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7050" y="4274250"/>
            <a:ext cx="2829476" cy="212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g1202b41f1f1_1_1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93650" y="2154700"/>
            <a:ext cx="3000002" cy="212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g1202b41f1f1_1_1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44700" y="4430100"/>
            <a:ext cx="3048952" cy="192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g1202b41f1f1_1_1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60150" y="6356350"/>
            <a:ext cx="3233275" cy="25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1202b41f1f1_1_1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8b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Consapevolezza ed espressione culturale</a:t>
            </a:r>
            <a:endParaRPr sz="18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69" name="Google Shape;469;g1202b41f1f1_1_1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  <p:sp>
        <p:nvSpPr>
          <p:cNvPr id="470" name="Google Shape;470;g1202b41f1f1_1_151"/>
          <p:cNvSpPr txBox="1"/>
          <p:nvPr/>
        </p:nvSpPr>
        <p:spPr>
          <a:xfrm>
            <a:off x="457200" y="258832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71" name="Google Shape;471;g1202b41f1f1_1_151"/>
          <p:cNvSpPr txBox="1"/>
          <p:nvPr/>
        </p:nvSpPr>
        <p:spPr>
          <a:xfrm>
            <a:off x="457200" y="508425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72" name="Google Shape;472;g1202b41f1f1_1_151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73" name="Google Shape;473;g1202b41f1f1_1_151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 </a:t>
            </a:r>
            <a:r>
              <a:rPr lang="en-US" b="1"/>
              <a:t> 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74" name="Google Shape;474;g1202b41f1f1_1_151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  </a:t>
            </a:r>
            <a:r>
              <a:rPr lang="en-US" b="1"/>
              <a:t>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75" name="Google Shape;475;g1202b41f1f1_1_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6075" y="2215075"/>
            <a:ext cx="2890877" cy="189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g1202b41f1f1_1_1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66075" y="4340725"/>
            <a:ext cx="2890876" cy="204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g1202b41f1f1_1_1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87975" y="2113275"/>
            <a:ext cx="2890874" cy="204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g1202b41f1f1_1_1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81863" y="4220850"/>
            <a:ext cx="3103101" cy="213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g1202b41f1f1_1_1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00000" y="6290350"/>
            <a:ext cx="3452550" cy="2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1202b41f1f1_1_1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8c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Consapevolezza ed espressione culturale</a:t>
            </a:r>
            <a:endParaRPr sz="20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85" name="Google Shape;485;g1202b41f1f1_1_16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44</a:t>
            </a:fld>
            <a:endParaRPr/>
          </a:p>
        </p:txBody>
      </p:sp>
      <p:sp>
        <p:nvSpPr>
          <p:cNvPr id="486" name="Google Shape;486;g1202b41f1f1_1_169"/>
          <p:cNvSpPr txBox="1"/>
          <p:nvPr/>
        </p:nvSpPr>
        <p:spPr>
          <a:xfrm>
            <a:off x="709725" y="251882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400" b="1" i="0" u="none" strike="noStrike" cap="none">
                <a:solidFill>
                  <a:srgbClr val="000000"/>
                </a:solidFill>
              </a:rPr>
              <a:t>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87" name="Google Shape;487;g1202b41f1f1_1_169"/>
          <p:cNvSpPr txBox="1"/>
          <p:nvPr/>
        </p:nvSpPr>
        <p:spPr>
          <a:xfrm>
            <a:off x="596900" y="494525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88" name="Google Shape;488;g1202b41f1f1_1_169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89" name="Google Shape;489;g1202b41f1f1_1_169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  </a:t>
            </a:r>
            <a:r>
              <a:rPr lang="en-US" b="1"/>
              <a:t>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90" name="Google Shape;490;g1202b41f1f1_1_169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  </a:t>
            </a:r>
            <a:r>
              <a:rPr lang="en-US" b="1"/>
              <a:t>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91" name="Google Shape;491;g1202b41f1f1_1_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4150" y="2059125"/>
            <a:ext cx="3122176" cy="208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g1202b41f1f1_1_1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67688" y="4268250"/>
            <a:ext cx="3017927" cy="208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g1202b41f1f1_1_1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24050" y="2137350"/>
            <a:ext cx="2919301" cy="213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g1202b41f1f1_1_16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83700" y="4268250"/>
            <a:ext cx="3000002" cy="202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g1202b41f1f1_1_16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00000" y="6237325"/>
            <a:ext cx="4124075" cy="3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7"/>
          <p:cNvSpPr txBox="1"/>
          <p:nvPr/>
        </p:nvSpPr>
        <p:spPr>
          <a:xfrm>
            <a:off x="685800" y="152400"/>
            <a:ext cx="75045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</a:rPr>
              <a:t>SUCCESSO FORMATIVO </a:t>
            </a:r>
            <a:r>
              <a:rPr lang="en-US" sz="1800" b="1">
                <a:solidFill>
                  <a:schemeClr val="dk1"/>
                </a:solidFill>
              </a:rPr>
              <a:t>- </a:t>
            </a:r>
            <a:r>
              <a:rPr lang="en-US" sz="1800" b="1" i="0" u="none" strike="noStrike" cap="none">
                <a:solidFill>
                  <a:schemeClr val="dk1"/>
                </a:solidFill>
              </a:rPr>
              <a:t>MONITORAGGIO COMPORTAMENTO</a:t>
            </a:r>
            <a:br>
              <a:rPr lang="en-US" sz="1800" b="1" i="0" u="none" strike="noStrike" cap="none">
                <a:solidFill>
                  <a:schemeClr val="dk1"/>
                </a:solidFill>
              </a:rPr>
            </a:br>
            <a:r>
              <a:rPr lang="en-US" sz="1800" b="1" i="0" u="none" strike="noStrike" cap="none">
                <a:solidFill>
                  <a:schemeClr val="dk1"/>
                </a:solidFill>
              </a:rPr>
              <a:t> CLASSI QUINTE </a:t>
            </a:r>
            <a:r>
              <a:rPr lang="en-US" sz="1800" b="1">
                <a:solidFill>
                  <a:schemeClr val="dk1"/>
                </a:solidFill>
              </a:rPr>
              <a:t>- </a:t>
            </a:r>
            <a:r>
              <a:rPr lang="en-US" sz="1800" b="1" i="0" u="none" strike="noStrike" cap="none">
                <a:solidFill>
                  <a:schemeClr val="dk1"/>
                </a:solidFill>
              </a:rPr>
              <a:t>SCUOLA PRIMARIA - MONTERONI</a:t>
            </a:r>
            <a:endParaRPr sz="800" i="0" u="none" strike="noStrike" cap="none">
              <a:solidFill>
                <a:schemeClr val="dk1"/>
              </a:solidFill>
            </a:endParaRPr>
          </a:p>
        </p:txBody>
      </p:sp>
      <p:pic>
        <p:nvPicPr>
          <p:cNvPr id="501" name="Google Shape;50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7650" y="1295400"/>
            <a:ext cx="7622574" cy="4821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1200fa951de_0_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46</a:t>
            </a:fld>
            <a:endParaRPr/>
          </a:p>
        </p:txBody>
      </p:sp>
      <p:pic>
        <p:nvPicPr>
          <p:cNvPr id="508" name="Google Shape;508;g1200fa951de_0_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6650" y="1274300"/>
            <a:ext cx="7680501" cy="48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g1200fa951de_0_8"/>
          <p:cNvSpPr txBox="1"/>
          <p:nvPr/>
        </p:nvSpPr>
        <p:spPr>
          <a:xfrm>
            <a:off x="685800" y="152400"/>
            <a:ext cx="7696200" cy="990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SUCCESSO FORMATIVO – MONITORAGGIO 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COMPORTAMENTO</a:t>
            </a:r>
            <a:b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CLASSI QUINTE SCUOLA PRIMARIA - ARNESANO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28"/>
          <p:cNvSpPr txBox="1"/>
          <p:nvPr/>
        </p:nvSpPr>
        <p:spPr>
          <a:xfrm>
            <a:off x="0" y="0"/>
            <a:ext cx="85920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SUCCESSO  FORMATIVO</a:t>
            </a:r>
            <a:r>
              <a:rPr lang="en-US" sz="1800" b="1" u="sng">
                <a:solidFill>
                  <a:srgbClr val="990033"/>
                </a:solidFill>
              </a:rPr>
              <a:t> </a:t>
            </a: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 MONITORAGGIO  COMPETENZE 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Anno Scolastico 2021/2022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SCUOLA  SECONDARIA  DI  I  GRADO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</a:rPr>
              <a:t>«Vittorio Bodini»  </a:t>
            </a: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MONTERONI DI LECCE 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p28"/>
          <p:cNvSpPr txBox="1"/>
          <p:nvPr/>
        </p:nvSpPr>
        <p:spPr>
          <a:xfrm>
            <a:off x="325950" y="1786200"/>
            <a:ext cx="30000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COMPORTAMENTALE MONTERONI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 QUADRIMESTRE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16" name="Google Shape;51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950" y="3133000"/>
            <a:ext cx="4047545" cy="26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517" name="Google Shape;517;p28"/>
          <p:cNvSpPr txBox="1"/>
          <p:nvPr/>
        </p:nvSpPr>
        <p:spPr>
          <a:xfrm>
            <a:off x="5736725" y="1847325"/>
            <a:ext cx="30000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COMPORTAMENTALE MONTERONI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II QUADRIMESTRE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18" name="Google Shape;51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2700" y="3236650"/>
            <a:ext cx="3663099" cy="269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9"/>
          <p:cNvSpPr txBox="1"/>
          <p:nvPr/>
        </p:nvSpPr>
        <p:spPr>
          <a:xfrm>
            <a:off x="169500" y="0"/>
            <a:ext cx="8974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SUCCESSO  FORMATIVO</a:t>
            </a:r>
            <a:r>
              <a:rPr lang="en-US" sz="1800" b="1" u="sng">
                <a:solidFill>
                  <a:srgbClr val="990033"/>
                </a:solidFill>
              </a:rPr>
              <a:t> </a:t>
            </a: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 MONITORAGGIO  COMPETENZE 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Anno Scolastico 2021/2022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SCUOLA  SECONDARIA  DI  I  GRADO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</a:rPr>
              <a:t>«Vittorio Bodini»  </a:t>
            </a: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MONTERONI DI LECCE </a:t>
            </a:r>
            <a:endParaRPr/>
          </a:p>
        </p:txBody>
      </p:sp>
      <p:pic>
        <p:nvPicPr>
          <p:cNvPr id="524" name="Google Shape;52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500" y="2437658"/>
            <a:ext cx="4337000" cy="4310817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p29"/>
          <p:cNvSpPr txBox="1"/>
          <p:nvPr/>
        </p:nvSpPr>
        <p:spPr>
          <a:xfrm>
            <a:off x="1147350" y="1499350"/>
            <a:ext cx="30000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COGNITIVA  MONTERONI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 QUADRIMESTRE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526" name="Google Shape;526;p29"/>
          <p:cNvSpPr txBox="1"/>
          <p:nvPr/>
        </p:nvSpPr>
        <p:spPr>
          <a:xfrm>
            <a:off x="5345600" y="1499350"/>
            <a:ext cx="30000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COGNITIVA MONTERONI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II QUADRIMESTRE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27" name="Google Shape;52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5975" y="2437650"/>
            <a:ext cx="4699250" cy="422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30"/>
          <p:cNvSpPr txBox="1">
            <a:spLocks noGrp="1"/>
          </p:cNvSpPr>
          <p:nvPr>
            <p:ph type="title"/>
          </p:nvPr>
        </p:nvSpPr>
        <p:spPr>
          <a:xfrm>
            <a:off x="306387" y="363537"/>
            <a:ext cx="8166100" cy="1482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990033"/>
                </a:solidFill>
              </a:rPr>
              <a:t>SUCCESSO  FORMATIVO</a:t>
            </a:r>
            <a:r>
              <a:rPr lang="en-US" sz="1800" b="1" u="sng">
                <a:solidFill>
                  <a:srgbClr val="99003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u="sng">
                <a:solidFill>
                  <a:srgbClr val="990033"/>
                </a:solidFill>
              </a:rPr>
              <a:t> MONITORAGGIO  COMPETENZE </a:t>
            </a:r>
            <a:endParaRPr sz="1800" b="1" u="sng">
              <a:solidFill>
                <a:srgbClr val="99003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990033"/>
                </a:solidFill>
              </a:rPr>
              <a:t>Anno Scolastico 2021/2022</a:t>
            </a:r>
            <a:endParaRPr sz="1800" b="1" u="sng">
              <a:solidFill>
                <a:srgbClr val="99003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990033"/>
                </a:solidFill>
              </a:rPr>
              <a:t>SCUOLA  SECONDARIA  DI  I  GRADO</a:t>
            </a:r>
            <a:endParaRPr sz="1800" b="1" u="sng">
              <a:solidFill>
                <a:srgbClr val="99003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990033"/>
                </a:solidFill>
                <a:latin typeface="Arial"/>
                <a:ea typeface="Arial"/>
                <a:cs typeface="Arial"/>
                <a:sym typeface="Arial"/>
              </a:rPr>
              <a:t>«Vittorio Bodini»  </a:t>
            </a:r>
            <a:r>
              <a:rPr lang="en-US" sz="1800" b="1" u="sng">
                <a:solidFill>
                  <a:srgbClr val="990033"/>
                </a:solidFill>
              </a:rPr>
              <a:t>MONTERONI DI LECCE </a:t>
            </a:r>
            <a:endParaRPr sz="1800" b="1" u="sng">
              <a:solidFill>
                <a:srgbClr val="990033"/>
              </a:solidFill>
            </a:endParaRPr>
          </a:p>
        </p:txBody>
      </p:sp>
      <p:pic>
        <p:nvPicPr>
          <p:cNvPr id="533" name="Google Shape;53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233425"/>
            <a:ext cx="4663376" cy="3624575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Google Shape;534;p30"/>
          <p:cNvSpPr txBox="1"/>
          <p:nvPr/>
        </p:nvSpPr>
        <p:spPr>
          <a:xfrm>
            <a:off x="1173425" y="1928975"/>
            <a:ext cx="29595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COMPORTAMENTALE ARNESANO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 QUADRIMESTRE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535" name="Google Shape;535;p30"/>
          <p:cNvSpPr txBox="1"/>
          <p:nvPr/>
        </p:nvSpPr>
        <p:spPr>
          <a:xfrm>
            <a:off x="5565938" y="1961488"/>
            <a:ext cx="30000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COMPORTAMENTALE ARNESANO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II QUADRIMESTRE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36" name="Google Shape;53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0352" y="3233425"/>
            <a:ext cx="4027572" cy="331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5"/>
          <p:cNvSpPr txBox="1">
            <a:spLocks noGrp="1"/>
          </p:cNvSpPr>
          <p:nvPr>
            <p:ph type="title" idx="4294967295"/>
          </p:nvPr>
        </p:nvSpPr>
        <p:spPr>
          <a:xfrm>
            <a:off x="381000" y="419100"/>
            <a:ext cx="76962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PUNTI  DI  FORZA</a:t>
            </a:r>
            <a:endParaRPr/>
          </a:p>
        </p:txBody>
      </p:sp>
      <p:sp>
        <p:nvSpPr>
          <p:cNvPr id="118" name="Google Shape;118;p5"/>
          <p:cNvSpPr txBox="1">
            <a:spLocks noGrp="1"/>
          </p:cNvSpPr>
          <p:nvPr>
            <p:ph type="body" idx="4294967295"/>
          </p:nvPr>
        </p:nvSpPr>
        <p:spPr>
          <a:xfrm>
            <a:off x="838200" y="838200"/>
            <a:ext cx="73914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marR="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Speri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mentazione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percorsi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formativi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alternativi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rete,avvalendosi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supporto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organico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potenziato</a:t>
            </a:r>
            <a:endParaRPr sz="1700"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Recupero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centralità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ll’alunno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costruzione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lo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vedono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protagonista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Disponibilità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efficace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alunno-docente-genitori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Stimolo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professionale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culturale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fornito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Versatilità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disposti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sperimentarsi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quotidianamente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e in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situazioni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emergenza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Covid19, 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rendere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l’apprendimento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interessante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coinvolgente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appropriato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efficace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piattaforme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digitali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adeguate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all’utenza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Sperimentazione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nuove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tecnologie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oggetti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multimediali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genere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Concretezza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pubblicizzazione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azioni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realizzate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Svolgimento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laboratoriali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ore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curricolari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extracurricolari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laboratoriali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efficaci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positiva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personale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plessi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Arnesano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Monteroni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1"/>
          <p:cNvSpPr txBox="1">
            <a:spLocks noGrp="1"/>
          </p:cNvSpPr>
          <p:nvPr>
            <p:ph type="title"/>
          </p:nvPr>
        </p:nvSpPr>
        <p:spPr>
          <a:xfrm>
            <a:off x="373062" y="222250"/>
            <a:ext cx="8166100" cy="1482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33"/>
              </a:buClr>
              <a:buSzPct val="111111"/>
              <a:buFont typeface="Calibri"/>
              <a:buNone/>
            </a:pPr>
            <a:r>
              <a:rPr lang="en-US" sz="14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4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4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0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0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pic>
        <p:nvPicPr>
          <p:cNvPr id="542" name="Google Shape;5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17075" y="48544"/>
            <a:ext cx="9261074" cy="6945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3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51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32"/>
          <p:cNvSpPr txBox="1"/>
          <p:nvPr/>
        </p:nvSpPr>
        <p:spPr>
          <a:xfrm>
            <a:off x="628650" y="355600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1" i="0" u="sng" strike="noStrike" cap="none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9" name="Google Shape;54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48225"/>
            <a:ext cx="9144000" cy="6954450"/>
          </a:xfrm>
          <a:prstGeom prst="rect">
            <a:avLst/>
          </a:prstGeom>
          <a:noFill/>
          <a:ln>
            <a:noFill/>
          </a:ln>
        </p:spPr>
      </p:pic>
      <p:sp>
        <p:nvSpPr>
          <p:cNvPr id="550" name="Google Shape;550;p32"/>
          <p:cNvSpPr txBox="1"/>
          <p:nvPr/>
        </p:nvSpPr>
        <p:spPr>
          <a:xfrm>
            <a:off x="3200400" y="66675"/>
            <a:ext cx="24384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32"/>
          <p:cNvSpPr txBox="1"/>
          <p:nvPr/>
        </p:nvSpPr>
        <p:spPr>
          <a:xfrm>
            <a:off x="2914650" y="1685925"/>
            <a:ext cx="30291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MONTERONI</a:t>
            </a:r>
            <a:endParaRPr sz="2100" b="1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3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52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7" name="Google Shape;55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93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33"/>
          <p:cNvSpPr txBox="1"/>
          <p:nvPr/>
        </p:nvSpPr>
        <p:spPr>
          <a:xfrm>
            <a:off x="3524250" y="66675"/>
            <a:ext cx="243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33"/>
          <p:cNvSpPr txBox="1"/>
          <p:nvPr/>
        </p:nvSpPr>
        <p:spPr>
          <a:xfrm>
            <a:off x="3714750" y="1666875"/>
            <a:ext cx="2295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MONTERONI</a:t>
            </a:r>
            <a:endParaRPr sz="2200" b="1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3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53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5" name="Google Shape;56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34"/>
          <p:cNvSpPr txBox="1"/>
          <p:nvPr/>
        </p:nvSpPr>
        <p:spPr>
          <a:xfrm>
            <a:off x="3219450" y="1762125"/>
            <a:ext cx="2981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CLASSI PRIME ARNESANO</a:t>
            </a:r>
            <a:endParaRPr sz="2000" b="1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1202b41f1f1_3_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54</a:t>
            </a:fld>
            <a:endParaRPr/>
          </a:p>
        </p:txBody>
      </p:sp>
      <p:pic>
        <p:nvPicPr>
          <p:cNvPr id="573" name="Google Shape;573;g1202b41f1f1_3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940800" cy="670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 i="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COORDINAMENTO  DEI  RAPPORTI  TRA SCUOLA  E  FAMIGLIA</a:t>
            </a:r>
            <a:endParaRPr/>
          </a:p>
        </p:txBody>
      </p:sp>
      <p:sp>
        <p:nvSpPr>
          <p:cNvPr id="579" name="Google Shape;579;p35"/>
          <p:cNvSpPr txBox="1">
            <a:spLocks noGrp="1"/>
          </p:cNvSpPr>
          <p:nvPr>
            <p:ph type="body" idx="1"/>
          </p:nvPr>
        </p:nvSpPr>
        <p:spPr>
          <a:xfrm>
            <a:off x="304800" y="1142999"/>
            <a:ext cx="8229600" cy="476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rtl="0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Coinvolgimento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famiglie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promuovere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successo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degli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alunni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1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mediante</a:t>
            </a:r>
            <a:r>
              <a:rPr lang="en-US" sz="21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assemblee</a:t>
            </a:r>
            <a:r>
              <a:rPr lang="en-US" sz="21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1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colloqui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comunicazioni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attraverso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condivisione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d’Istituto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del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Patto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di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corresponsabilità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Provvedimenti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sanzioni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disciplinari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la S.S. di I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342900" marR="0" lvl="0" indent="-342900" rtl="0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Responsabile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proficua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famiglie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superare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difficoltà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sorte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le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didattica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distanza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342900" marR="0" lvl="0" indent="-342900" rtl="0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Socializzazione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genitori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degli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esiti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relativi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svolti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dirty="0"/>
          </a:p>
          <a:p>
            <a:pPr marL="342900" marR="0" lvl="0" indent="-342900" rtl="0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Presenza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componente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genitoriale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Consiglio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disciplina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nell’Organo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Garanzia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342900" marR="0" lvl="0" indent="-342900" rtl="0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Realizzazione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incontri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Scuola-Famiglia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straordinari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ogni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volta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situazione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degli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alunni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richieda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più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stretta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la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famiglia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le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agenzie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educative.</a:t>
            </a:r>
            <a:endParaRPr dirty="0"/>
          </a:p>
          <a:p>
            <a:pPr marL="342900" marR="0" lvl="0" indent="-209550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p3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55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PUNTI  DI  FORZA                     PUNTI  DI  DEBOLEZZA</a:t>
            </a:r>
            <a:endParaRPr/>
          </a:p>
        </p:txBody>
      </p:sp>
      <p:sp>
        <p:nvSpPr>
          <p:cNvPr id="586" name="Google Shape;586;p36"/>
          <p:cNvSpPr txBox="1">
            <a:spLocks noGrp="1"/>
          </p:cNvSpPr>
          <p:nvPr>
            <p:ph type="body" idx="1"/>
          </p:nvPr>
        </p:nvSpPr>
        <p:spPr>
          <a:xfrm>
            <a:off x="533400" y="1981200"/>
            <a:ext cx="4040187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dirty="0" err="1" smtClean="0"/>
              <a:t>Collaborazione</a:t>
            </a:r>
            <a:r>
              <a:rPr lang="en-US" sz="24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dirty="0" err="1" smtClean="0"/>
              <a:t>fattiva</a:t>
            </a:r>
            <a:r>
              <a:rPr lang="en-US" sz="24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</a:t>
            </a:r>
            <a:r>
              <a:rPr lang="en-US" sz="24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4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famiglie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Contributo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economico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iniziative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proposte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dalle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misure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</a:t>
            </a:r>
            <a:r>
              <a:rPr lang="en-US" sz="2400" b="1" dirty="0"/>
              <a:t>AD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continua di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innovazioni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Visibilità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qualità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offerto</a:t>
            </a:r>
            <a:endParaRPr dirty="0"/>
          </a:p>
        </p:txBody>
      </p:sp>
      <p:sp>
        <p:nvSpPr>
          <p:cNvPr id="587" name="Google Shape;587;p36"/>
          <p:cNvSpPr txBox="1">
            <a:spLocks noGrp="1"/>
          </p:cNvSpPr>
          <p:nvPr>
            <p:ph type="body" idx="2"/>
          </p:nvPr>
        </p:nvSpPr>
        <p:spPr>
          <a:xfrm>
            <a:off x="4724400" y="1981200"/>
            <a:ext cx="4040187" cy="3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Garantismo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eccessivo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confronti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figli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Disorientamento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provocato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dalla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situazione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emergenza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Covid19.</a:t>
            </a:r>
            <a:endParaRPr sz="2400" b="1" dirty="0"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dirty="0" err="1" smtClean="0">
                <a:highlight>
                  <a:schemeClr val="lt1"/>
                </a:highlight>
              </a:rPr>
              <a:t>Guida</a:t>
            </a:r>
            <a:r>
              <a:rPr lang="en-US" sz="2400" b="1" dirty="0" smtClean="0">
                <a:highlight>
                  <a:schemeClr val="lt1"/>
                </a:highlight>
              </a:rPr>
              <a:t> </a:t>
            </a:r>
            <a:r>
              <a:rPr lang="en-US" sz="2400" b="1" dirty="0" err="1">
                <a:highlight>
                  <a:schemeClr val="lt1"/>
                </a:highlight>
              </a:rPr>
              <a:t>dei</a:t>
            </a:r>
            <a:r>
              <a:rPr lang="en-US" sz="2400" b="1" dirty="0">
                <a:highlight>
                  <a:schemeClr val="lt1"/>
                </a:highlight>
              </a:rPr>
              <a:t> </a:t>
            </a:r>
            <a:r>
              <a:rPr lang="en-US" sz="2400" b="1" dirty="0" err="1">
                <a:highlight>
                  <a:schemeClr val="lt1"/>
                </a:highlight>
              </a:rPr>
              <a:t>genitori</a:t>
            </a:r>
            <a:r>
              <a:rPr lang="en-US" sz="2400" b="1" dirty="0">
                <a:highlight>
                  <a:schemeClr val="lt1"/>
                </a:highlight>
              </a:rPr>
              <a:t> non </a:t>
            </a:r>
            <a:r>
              <a:rPr lang="en-US" sz="2400" b="1" dirty="0" err="1">
                <a:highlight>
                  <a:schemeClr val="lt1"/>
                </a:highlight>
              </a:rPr>
              <a:t>sempre</a:t>
            </a:r>
            <a:r>
              <a:rPr lang="en-US" sz="2400" b="1" dirty="0">
                <a:highlight>
                  <a:schemeClr val="lt1"/>
                </a:highlight>
              </a:rPr>
              <a:t> </a:t>
            </a:r>
            <a:r>
              <a:rPr lang="en-US" sz="2400" b="1" dirty="0" err="1">
                <a:highlight>
                  <a:schemeClr val="lt1"/>
                </a:highlight>
              </a:rPr>
              <a:t>adeguata</a:t>
            </a:r>
            <a:r>
              <a:rPr lang="en-US" sz="2400" b="1" dirty="0">
                <a:highlight>
                  <a:schemeClr val="lt1"/>
                </a:highlight>
              </a:rPr>
              <a:t> in </a:t>
            </a:r>
            <a:r>
              <a:rPr lang="en-US" sz="2400" b="1" dirty="0" err="1">
                <a:highlight>
                  <a:schemeClr val="lt1"/>
                </a:highlight>
              </a:rPr>
              <a:t>ambito</a:t>
            </a:r>
            <a:r>
              <a:rPr lang="en-US" sz="2400" b="1" dirty="0">
                <a:highlight>
                  <a:schemeClr val="lt1"/>
                </a:highlight>
              </a:rPr>
              <a:t> </a:t>
            </a:r>
            <a:r>
              <a:rPr lang="en-US" sz="2400" b="1" dirty="0" err="1">
                <a:highlight>
                  <a:schemeClr val="lt1"/>
                </a:highlight>
              </a:rPr>
              <a:t>scolastico</a:t>
            </a:r>
            <a:endParaRPr sz="2400" b="1" dirty="0">
              <a:highlight>
                <a:schemeClr val="lt1"/>
              </a:highlight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dirty="0">
              <a:highlight>
                <a:srgbClr val="FFFF00"/>
              </a:highlight>
            </a:endParaRPr>
          </a:p>
        </p:txBody>
      </p:sp>
      <p:sp>
        <p:nvSpPr>
          <p:cNvPr id="588" name="Google Shape;588;p3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56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37"/>
          <p:cNvSpPr txBox="1">
            <a:spLocks noGrp="1"/>
          </p:cNvSpPr>
          <p:nvPr>
            <p:ph type="ctrTitle"/>
          </p:nvPr>
        </p:nvSpPr>
        <p:spPr>
          <a:xfrm>
            <a:off x="685800" y="42852"/>
            <a:ext cx="7772400" cy="6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</a:pPr>
            <a:r>
              <a:rPr lang="en-US" sz="18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SINTESI - AREA  1 “Gestione  del  Piano  dell’Offerta Formativa</a:t>
            </a:r>
            <a:r>
              <a:rPr lang="en-US" sz="1800" b="1">
                <a:solidFill>
                  <a:srgbClr val="FF0000"/>
                </a:solidFill>
              </a:rPr>
              <a:t>”</a:t>
            </a:r>
            <a:r>
              <a:rPr lang="en-US" sz="18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8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>
                <a:solidFill>
                  <a:srgbClr val="FF0000"/>
                </a:solidFill>
              </a:rPr>
              <a:t>a.s.  </a:t>
            </a:r>
            <a:r>
              <a:rPr lang="en-US" sz="18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lang="en-US" sz="1800" b="1">
                <a:solidFill>
                  <a:srgbClr val="FF0000"/>
                </a:solidFill>
              </a:rPr>
              <a:t>21</a:t>
            </a:r>
            <a:r>
              <a:rPr lang="en-US" sz="18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-  202</a:t>
            </a:r>
            <a:r>
              <a:rPr lang="en-US" sz="1800" b="1">
                <a:solidFill>
                  <a:srgbClr val="FF0000"/>
                </a:solidFill>
              </a:rPr>
              <a:t>2</a:t>
            </a:r>
            <a:endParaRPr sz="4200"/>
          </a:p>
        </p:txBody>
      </p:sp>
      <p:sp>
        <p:nvSpPr>
          <p:cNvPr id="595" name="Google Shape;595;p37"/>
          <p:cNvSpPr txBox="1">
            <a:spLocks noGrp="1"/>
          </p:cNvSpPr>
          <p:nvPr>
            <p:ph type="subTitle" idx="1"/>
          </p:nvPr>
        </p:nvSpPr>
        <p:spPr>
          <a:xfrm>
            <a:off x="280055" y="879600"/>
            <a:ext cx="8640900" cy="59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lang="en-US" sz="1300" b="1" i="0" u="none" dirty="0" smtClean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1300" b="1" i="0" u="none" dirty="0" err="1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Coordinamento</a:t>
            </a:r>
            <a:r>
              <a:rPr lang="en-US" sz="1300" b="1" i="0" u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e  aggiornamento </a:t>
            </a:r>
            <a:r>
              <a:rPr lang="en-US" sz="1300" b="1" i="0" u="none" dirty="0" err="1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1300" b="1" i="0" u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attività</a:t>
            </a:r>
            <a:r>
              <a:rPr lang="en-US" sz="13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del Piano</a:t>
            </a:r>
            <a:endParaRPr sz="1300" dirty="0">
              <a:solidFill>
                <a:srgbClr val="FF0000"/>
              </a:solidFill>
            </a:endParaRP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Raccordo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con la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Dirigenza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 per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ulteriore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revisione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del PTOF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sulla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base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delle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linee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guida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formulate dal DS </a:t>
            </a:r>
            <a:endParaRPr sz="1200" dirty="0"/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Aggiornamento del POF</a:t>
            </a:r>
            <a:r>
              <a:rPr lang="en-US" sz="1200" b="1" i="0" u="none" dirty="0">
                <a:solidFill>
                  <a:srgbClr val="898989"/>
                </a:solidFill>
                <a:sym typeface="Calibri"/>
              </a:rPr>
              <a:t> 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con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riferimenti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al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curricolo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verticale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.</a:t>
            </a: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dirty="0" err="1" smtClean="0">
                <a:solidFill>
                  <a:schemeClr val="dk1"/>
                </a:solidFill>
              </a:rPr>
              <a:t>Modifiche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 relative al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calendario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,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all’orario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,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alle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risorse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umane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e al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funzionamento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del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servizio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scolastico</a:t>
            </a:r>
            <a:endParaRPr lang="en-US" sz="1200" b="0" i="0" u="none" dirty="0" smtClean="0">
              <a:solidFill>
                <a:schemeClr val="dk1"/>
              </a:solidFill>
              <a:sym typeface="Calibri"/>
            </a:endParaRP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dirty="0" smtClean="0">
                <a:solidFill>
                  <a:schemeClr val="dk1"/>
                </a:solidFill>
              </a:rPr>
              <a:t>Nuova </a:t>
            </a:r>
            <a:r>
              <a:rPr lang="en-US" sz="1200" dirty="0" err="1" smtClean="0">
                <a:solidFill>
                  <a:schemeClr val="dk1"/>
                </a:solidFill>
              </a:rPr>
              <a:t>progettazione</a:t>
            </a:r>
            <a:r>
              <a:rPr lang="en-US" sz="1200" dirty="0" smtClean="0">
                <a:solidFill>
                  <a:schemeClr val="dk1"/>
                </a:solidFill>
              </a:rPr>
              <a:t>  per </a:t>
            </a:r>
            <a:r>
              <a:rPr lang="en-US" sz="1200" dirty="0" err="1" smtClean="0">
                <a:solidFill>
                  <a:schemeClr val="dk1"/>
                </a:solidFill>
              </a:rPr>
              <a:t>il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</a:rPr>
              <a:t>recupero</a:t>
            </a:r>
            <a:r>
              <a:rPr lang="en-US" sz="1200" dirty="0" smtClean="0">
                <a:solidFill>
                  <a:schemeClr val="dk1"/>
                </a:solidFill>
              </a:rPr>
              <a:t> e </a:t>
            </a:r>
            <a:r>
              <a:rPr lang="en-US" sz="1200" dirty="0" err="1" smtClean="0">
                <a:solidFill>
                  <a:schemeClr val="dk1"/>
                </a:solidFill>
              </a:rPr>
              <a:t>l’ampliamento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</a:rPr>
              <a:t>dell’offerta</a:t>
            </a:r>
            <a:r>
              <a:rPr lang="en-US" sz="1200" dirty="0" smtClean="0">
                <a:solidFill>
                  <a:schemeClr val="dk1"/>
                </a:solidFill>
              </a:rPr>
              <a:t> formative </a:t>
            </a:r>
            <a:r>
              <a:rPr lang="en-US" sz="1200" dirty="0" err="1" smtClean="0">
                <a:solidFill>
                  <a:schemeClr val="dk1"/>
                </a:solidFill>
              </a:rPr>
              <a:t>sia</a:t>
            </a:r>
            <a:r>
              <a:rPr lang="en-US" sz="1200" dirty="0" smtClean="0">
                <a:solidFill>
                  <a:schemeClr val="dk1"/>
                </a:solidFill>
              </a:rPr>
              <a:t> a </a:t>
            </a:r>
            <a:r>
              <a:rPr lang="en-US" sz="1200" dirty="0" err="1" smtClean="0">
                <a:solidFill>
                  <a:schemeClr val="dk1"/>
                </a:solidFill>
              </a:rPr>
              <a:t>livello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</a:rPr>
              <a:t>curricolare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</a:rPr>
              <a:t>che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</a:rPr>
              <a:t>extracurricolare</a:t>
            </a:r>
            <a:endParaRPr sz="1200" dirty="0"/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Identificazione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del P</a:t>
            </a:r>
            <a:r>
              <a:rPr lang="en-US" sz="1200" dirty="0">
                <a:solidFill>
                  <a:schemeClr val="dk1"/>
                </a:solidFill>
              </a:rPr>
              <a:t>OF 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con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il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titolo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: </a:t>
            </a:r>
            <a:r>
              <a:rPr lang="en-US" sz="1200" b="1" i="0" u="none" dirty="0">
                <a:solidFill>
                  <a:schemeClr val="dk1"/>
                </a:solidFill>
                <a:sym typeface="Calibri"/>
              </a:rPr>
              <a:t>“</a:t>
            </a:r>
            <a:r>
              <a:rPr lang="en-US" sz="1200" b="1" i="0" u="none" dirty="0" err="1">
                <a:solidFill>
                  <a:schemeClr val="dk1"/>
                </a:solidFill>
                <a:sym typeface="Calibri"/>
              </a:rPr>
              <a:t>Noi</a:t>
            </a:r>
            <a:r>
              <a:rPr lang="en-US" sz="1200" b="1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1" i="0" u="none" dirty="0" err="1">
                <a:solidFill>
                  <a:schemeClr val="dk1"/>
                </a:solidFill>
                <a:sym typeface="Calibri"/>
              </a:rPr>
              <a:t>custodi</a:t>
            </a:r>
            <a:r>
              <a:rPr lang="en-US" sz="1200" b="1" i="0" u="none" dirty="0">
                <a:solidFill>
                  <a:schemeClr val="dk1"/>
                </a:solidFill>
                <a:sym typeface="Calibri"/>
              </a:rPr>
              <a:t> del </a:t>
            </a:r>
            <a:r>
              <a:rPr lang="en-US" sz="1200" b="1" i="0" u="none" dirty="0" err="1">
                <a:solidFill>
                  <a:schemeClr val="dk1"/>
                </a:solidFill>
                <a:sym typeface="Calibri"/>
              </a:rPr>
              <a:t>mondo</a:t>
            </a:r>
            <a:r>
              <a:rPr lang="en-US" sz="1200" b="1" i="0" u="none" dirty="0">
                <a:solidFill>
                  <a:schemeClr val="dk1"/>
                </a:solidFill>
                <a:sym typeface="Calibri"/>
              </a:rPr>
              <a:t>” </a:t>
            </a:r>
            <a:endParaRPr lang="en-US" sz="1200" b="1" i="0" u="none" dirty="0" smtClean="0">
              <a:solidFill>
                <a:schemeClr val="dk1"/>
              </a:solidFill>
              <a:sym typeface="Calibri"/>
            </a:endParaRP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it-IT" sz="1200" i="0" dirty="0" smtClean="0">
                <a:solidFill>
                  <a:schemeClr val="dk1"/>
                </a:solidFill>
                <a:sym typeface="Calibri"/>
              </a:rPr>
              <a:t>Collaborazione con  le altre F.S. operanti nell’Istituto.</a:t>
            </a: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it-IT" sz="1200" i="0" dirty="0" smtClean="0">
                <a:solidFill>
                  <a:schemeClr val="dk1"/>
                </a:solidFill>
                <a:sym typeface="Calibri"/>
              </a:rPr>
              <a:t>Adeguamento </a:t>
            </a:r>
            <a:r>
              <a:rPr lang="it-IT" sz="1200" dirty="0">
                <a:solidFill>
                  <a:schemeClr val="dk1"/>
                </a:solidFill>
              </a:rPr>
              <a:t> </a:t>
            </a:r>
            <a:r>
              <a:rPr lang="it-IT" sz="1200" dirty="0" smtClean="0">
                <a:solidFill>
                  <a:schemeClr val="dk1"/>
                </a:solidFill>
              </a:rPr>
              <a:t>del </a:t>
            </a:r>
            <a:r>
              <a:rPr lang="it-IT" sz="1200" i="0" dirty="0" smtClean="0">
                <a:solidFill>
                  <a:schemeClr val="dk1"/>
                </a:solidFill>
                <a:sym typeface="Calibri"/>
              </a:rPr>
              <a:t>POF alle misure previste dai decreti ministeriali emanati in situazioni di emergenza COVID19.</a:t>
            </a: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it-IT" sz="1200" dirty="0" smtClean="0">
                <a:solidFill>
                  <a:schemeClr val="dk1"/>
                </a:solidFill>
              </a:rPr>
              <a:t>Interazione con il Gruppo del Piano, con i coordinatori del  Consiglio di intersezione, di interclasse</a:t>
            </a:r>
            <a:r>
              <a:rPr lang="it-IT" sz="1200" dirty="0">
                <a:solidFill>
                  <a:schemeClr val="dk1"/>
                </a:solidFill>
              </a:rPr>
              <a:t> </a:t>
            </a:r>
            <a:r>
              <a:rPr lang="it-IT" sz="1200" dirty="0" smtClean="0">
                <a:solidFill>
                  <a:schemeClr val="dk1"/>
                </a:solidFill>
              </a:rPr>
              <a:t>e di classe, con i docenti, con il personale non docente, negli incontri formali e/o informali richiesti dal DS e dagli Organi collegiali predisposti.</a:t>
            </a: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it-IT" sz="1200" i="0" dirty="0" smtClean="0">
                <a:solidFill>
                  <a:schemeClr val="dk1"/>
                </a:solidFill>
                <a:sym typeface="Calibri"/>
              </a:rPr>
              <a:t>Richiesta e raccolta della documentazione necessaria per il monitoraggio del Piano.</a:t>
            </a:r>
            <a:endParaRPr sz="1200" i="0" dirty="0">
              <a:solidFill>
                <a:schemeClr val="dk1"/>
              </a:solidFill>
              <a:sym typeface="Calibri"/>
            </a:endParaRP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Predisposizione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cura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dei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documenti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scolastici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in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formato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elettronic</a:t>
            </a:r>
            <a:r>
              <a:rPr lang="en-US" sz="1200" dirty="0" err="1">
                <a:solidFill>
                  <a:schemeClr val="dk1"/>
                </a:solidFill>
              </a:rPr>
              <a:t>o</a:t>
            </a:r>
            <a:endParaRPr sz="1200"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Condivisione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di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competenze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in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uscita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;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revisione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delle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U.D.A. per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classi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parallele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nella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 S.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Primaria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e S.S. di 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1°grado</a:t>
            </a:r>
            <a:endParaRPr sz="1200" b="0" i="0" u="none" dirty="0">
              <a:solidFill>
                <a:schemeClr val="dk1"/>
              </a:solidFill>
              <a:sym typeface="Calibri"/>
            </a:endParaRPr>
          </a:p>
          <a:p>
            <a:pPr marL="0" lvl="0" indent="0" algn="just" rtl="0">
              <a:lnSpc>
                <a:spcPct val="60000"/>
              </a:lnSpc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lang="en-US" sz="1300" b="1" i="0" u="none" dirty="0" smtClean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60000"/>
              </a:lnSpc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lang="en-US" sz="1300" b="1" i="0" u="none" dirty="0" smtClean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60000"/>
              </a:lnSpc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1300" b="1" i="0" u="none" dirty="0" err="1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Coordinamento</a:t>
            </a:r>
            <a:r>
              <a:rPr lang="en-US" sz="1300" b="1" i="0" u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3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progettazione</a:t>
            </a:r>
            <a:r>
              <a:rPr lang="en-US" sz="13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curricolare</a:t>
            </a:r>
            <a:r>
              <a:rPr lang="en-US" sz="13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300" b="1" dirty="0">
              <a:solidFill>
                <a:srgbClr val="FF0000"/>
              </a:solidFill>
            </a:endParaRPr>
          </a:p>
          <a:p>
            <a:pPr marL="457200" lvl="0" indent="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None/>
            </a:pPr>
            <a:endParaRPr sz="1300" b="1" u="sng" dirty="0">
              <a:solidFill>
                <a:srgbClr val="FF0000"/>
              </a:solidFill>
            </a:endParaRPr>
          </a:p>
          <a:p>
            <a:pPr marL="457200" lvl="0" indent="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None/>
            </a:pPr>
            <a:endParaRPr sz="1200" b="1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None/>
            </a:pPr>
            <a:endParaRPr sz="1200" b="1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None/>
            </a:pPr>
            <a:endParaRPr sz="1200" b="1" u="sng" dirty="0">
              <a:solidFill>
                <a:schemeClr val="dk1"/>
              </a:solidFill>
            </a:endParaRPr>
          </a:p>
          <a:p>
            <a:pPr marL="457200" lvl="0" indent="-30480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Char char="➢"/>
            </a:pPr>
            <a:endParaRPr lang="en-US" sz="1200" b="1" i="0" u="sng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52400" lvl="0" indent="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endParaRPr lang="en-US" sz="1200" b="1" i="0" u="sng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52400" lvl="0" indent="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en-US" sz="1200" b="1" i="0" u="sng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Scuola</a:t>
            </a:r>
            <a:r>
              <a:rPr lang="en-US" sz="1200" b="1" i="0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i="0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Primaria</a:t>
            </a:r>
            <a:r>
              <a:rPr lang="en-US" sz="1200" b="1" i="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1" i="0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Secondaria</a:t>
            </a:r>
            <a:r>
              <a:rPr lang="en-US" sz="1200" b="1" i="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I </a:t>
            </a:r>
            <a:r>
              <a:rPr lang="en-US" sz="1200" b="1" i="0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arricchimento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progettazione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curricolare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mediante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attinenti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tematiche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trasversali:attività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linguistico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espressive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letterarie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,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tradizioni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salentine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,ed.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scientifico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ambientale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,-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nutrizionale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sensoriale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manipolativa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ed.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sostenibilità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solidarietà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legalità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ed.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prevenzione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codici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emotivi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ed. al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diversità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orientamento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professionale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rete;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partecipazione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concorsi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, concerti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spettacoli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teatrali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educazione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lettura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con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incontr</a:t>
            </a:r>
            <a:r>
              <a:rPr lang="en-US" sz="1200" dirty="0" err="1">
                <a:solidFill>
                  <a:schemeClr val="dk1"/>
                </a:solidFill>
              </a:rPr>
              <a:t>i</a:t>
            </a:r>
            <a:r>
              <a:rPr lang="en-US" sz="1200" dirty="0">
                <a:solidFill>
                  <a:schemeClr val="dk1"/>
                </a:solidFill>
              </a:rPr>
              <a:t> con </a:t>
            </a:r>
            <a:r>
              <a:rPr lang="en-US" sz="1200" dirty="0" err="1">
                <a:solidFill>
                  <a:schemeClr val="dk1"/>
                </a:solidFill>
              </a:rPr>
              <a:t>autori</a:t>
            </a:r>
            <a:r>
              <a:rPr lang="en-US" sz="1200" dirty="0">
                <a:solidFill>
                  <a:schemeClr val="dk1"/>
                </a:solidFill>
              </a:rPr>
              <a:t>, </a:t>
            </a:r>
            <a:r>
              <a:rPr lang="en-US" sz="1200" dirty="0" err="1">
                <a:solidFill>
                  <a:schemeClr val="dk1"/>
                </a:solidFill>
              </a:rPr>
              <a:t>cura</a:t>
            </a:r>
            <a:r>
              <a:rPr lang="en-US" sz="1200" dirty="0">
                <a:solidFill>
                  <a:schemeClr val="dk1"/>
                </a:solidFill>
              </a:rPr>
              <a:t> </a:t>
            </a:r>
            <a:r>
              <a:rPr lang="en-US" sz="1200" dirty="0" err="1">
                <a:solidFill>
                  <a:schemeClr val="dk1"/>
                </a:solidFill>
              </a:rPr>
              <a:t>della</a:t>
            </a:r>
            <a:r>
              <a:rPr lang="en-US" sz="1200" dirty="0">
                <a:solidFill>
                  <a:schemeClr val="dk1"/>
                </a:solidFill>
              </a:rPr>
              <a:t> </a:t>
            </a:r>
            <a:r>
              <a:rPr lang="en-US" sz="1200" dirty="0" err="1">
                <a:solidFill>
                  <a:schemeClr val="dk1"/>
                </a:solidFill>
              </a:rPr>
              <a:t>biblioteca</a:t>
            </a:r>
            <a:r>
              <a:rPr lang="en-US" sz="1200" dirty="0">
                <a:solidFill>
                  <a:schemeClr val="dk1"/>
                </a:solidFill>
              </a:rPr>
              <a:t> </a:t>
            </a:r>
            <a:r>
              <a:rPr lang="en-US" sz="1200" dirty="0" err="1">
                <a:solidFill>
                  <a:schemeClr val="dk1"/>
                </a:solidFill>
              </a:rPr>
              <a:t>scolastica</a:t>
            </a:r>
            <a:r>
              <a:rPr lang="en-US" sz="1200" dirty="0">
                <a:solidFill>
                  <a:schemeClr val="dk1"/>
                </a:solidFill>
              </a:rPr>
              <a:t> e </a:t>
            </a:r>
            <a:r>
              <a:rPr lang="en-US" sz="1200" dirty="0" err="1">
                <a:solidFill>
                  <a:schemeClr val="dk1"/>
                </a:solidFill>
              </a:rPr>
              <a:t>promozione</a:t>
            </a:r>
            <a:r>
              <a:rPr lang="en-US" sz="1200" dirty="0">
                <a:solidFill>
                  <a:schemeClr val="dk1"/>
                </a:solidFill>
              </a:rPr>
              <a:t> di </a:t>
            </a:r>
            <a:r>
              <a:rPr lang="en-US" sz="1200" dirty="0" err="1">
                <a:solidFill>
                  <a:schemeClr val="dk1"/>
                </a:solidFill>
              </a:rPr>
              <a:t>progetti</a:t>
            </a:r>
            <a:r>
              <a:rPr lang="en-US" sz="1200" dirty="0">
                <a:solidFill>
                  <a:schemeClr val="dk1"/>
                </a:solidFill>
              </a:rPr>
              <a:t> </a:t>
            </a:r>
            <a:r>
              <a:rPr lang="en-US" sz="1200" dirty="0" err="1">
                <a:solidFill>
                  <a:schemeClr val="dk1"/>
                </a:solidFill>
              </a:rPr>
              <a:t>lettura;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intervento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recupero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potenziamento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svolti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organico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potenziato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⮚"/>
            </a:pPr>
            <a:endParaRPr sz="1200" dirty="0"/>
          </a:p>
        </p:txBody>
      </p:sp>
      <p:sp>
        <p:nvSpPr>
          <p:cNvPr id="597" name="Google Shape;597;p37"/>
          <p:cNvSpPr txBox="1"/>
          <p:nvPr/>
        </p:nvSpPr>
        <p:spPr>
          <a:xfrm>
            <a:off x="309285" y="4141006"/>
            <a:ext cx="8611670" cy="948947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en-US" sz="1200" b="1" u="sng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Scuola</a:t>
            </a:r>
            <a:r>
              <a:rPr lang="en-US" sz="1200" b="1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dell’Infanzia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progettazione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tiene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finalità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promuovere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bambini lo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sviluppo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dell’identità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dell’autonomia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l’avviamento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prime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esperienze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cittadinanza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per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consentire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bambini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conseguire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Traguardi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lo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Sviluppo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relative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cinque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Campi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Esperienza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vengono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valorizzati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gioco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l’esplorazione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la vita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relazione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304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58</a:t>
            </a:fld>
            <a:endParaRPr lang="en-US"/>
          </a:p>
        </p:txBody>
      </p:sp>
      <p:sp>
        <p:nvSpPr>
          <p:cNvPr id="3" name="Google Shape;595;p37"/>
          <p:cNvSpPr txBox="1">
            <a:spLocks/>
          </p:cNvSpPr>
          <p:nvPr/>
        </p:nvSpPr>
        <p:spPr>
          <a:xfrm>
            <a:off x="157018" y="706650"/>
            <a:ext cx="8734707" cy="59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r>
              <a:rPr lang="it-IT" sz="13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Valutazione delle attività del Piano</a:t>
            </a:r>
          </a:p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endParaRPr lang="it-IT" sz="1300" b="1" dirty="0">
              <a:solidFill>
                <a:srgbClr val="FF0000"/>
              </a:solidFill>
              <a:latin typeface="Calibri"/>
              <a:cs typeface="Calibri"/>
              <a:sym typeface="Calibri"/>
            </a:endParaRPr>
          </a:p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endParaRPr lang="it-IT" sz="1300" b="1" dirty="0" smtClean="0">
              <a:solidFill>
                <a:srgbClr val="FF0000"/>
              </a:solidFill>
              <a:latin typeface="Calibri"/>
              <a:cs typeface="Calibri"/>
              <a:sym typeface="Calibri"/>
            </a:endParaRPr>
          </a:p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endParaRPr lang="it-IT" sz="1300" b="1" dirty="0">
              <a:solidFill>
                <a:srgbClr val="FF0000"/>
              </a:solidFill>
              <a:latin typeface="Calibri"/>
              <a:cs typeface="Calibri"/>
              <a:sym typeface="Calibri"/>
            </a:endParaRPr>
          </a:p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endParaRPr lang="it-IT" sz="1300" b="1" dirty="0" smtClean="0">
              <a:solidFill>
                <a:srgbClr val="FF0000"/>
              </a:solidFill>
              <a:latin typeface="Calibri"/>
              <a:cs typeface="Calibri"/>
              <a:sym typeface="Calibri"/>
            </a:endParaRPr>
          </a:p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endParaRPr lang="it-IT" sz="1300" dirty="0" smtClean="0">
              <a:solidFill>
                <a:srgbClr val="FF0000"/>
              </a:solidFill>
            </a:endParaRPr>
          </a:p>
          <a:p>
            <a:pPr marL="457200">
              <a:lnSpc>
                <a:spcPct val="60000"/>
              </a:lnSpc>
              <a:spcBef>
                <a:spcPts val="220"/>
              </a:spcBef>
            </a:pPr>
            <a:r>
              <a:rPr lang="it-IT" sz="1200" dirty="0" smtClean="0">
                <a:solidFill>
                  <a:schemeClr val="dk1"/>
                </a:solidFill>
              </a:rPr>
              <a:t>.</a:t>
            </a:r>
            <a:endParaRPr lang="it-IT" sz="1200" dirty="0" smtClean="0"/>
          </a:p>
          <a:p>
            <a:pPr marL="457200">
              <a:lnSpc>
                <a:spcPct val="60000"/>
              </a:lnSpc>
              <a:spcBef>
                <a:spcPts val="220"/>
              </a:spcBef>
            </a:pPr>
            <a:endParaRPr lang="it-IT" sz="1200" dirty="0" smtClean="0">
              <a:solidFill>
                <a:schemeClr val="dk1"/>
              </a:solidFill>
            </a:endParaRPr>
          </a:p>
          <a:p>
            <a:pPr marL="457200">
              <a:lnSpc>
                <a:spcPct val="60000"/>
              </a:lnSpc>
              <a:spcBef>
                <a:spcPts val="220"/>
              </a:spcBef>
            </a:pPr>
            <a:endParaRPr lang="it-IT" sz="1200" dirty="0" smtClean="0">
              <a:solidFill>
                <a:schemeClr val="dk1"/>
              </a:solidFill>
            </a:endParaRPr>
          </a:p>
          <a:p>
            <a:pPr marL="457200">
              <a:lnSpc>
                <a:spcPct val="60000"/>
              </a:lnSpc>
              <a:spcBef>
                <a:spcPts val="220"/>
              </a:spcBef>
            </a:pPr>
            <a:endParaRPr lang="it-IT" sz="1200" dirty="0" smtClean="0">
              <a:solidFill>
                <a:schemeClr val="dk1"/>
              </a:solidFill>
            </a:endParaRPr>
          </a:p>
          <a:p>
            <a:pPr marL="457200">
              <a:lnSpc>
                <a:spcPct val="60000"/>
              </a:lnSpc>
              <a:spcBef>
                <a:spcPts val="220"/>
              </a:spcBef>
            </a:pPr>
            <a:endParaRPr lang="it-IT" sz="1200" dirty="0" smtClean="0">
              <a:solidFill>
                <a:schemeClr val="dk1"/>
              </a:solidFill>
            </a:endParaRPr>
          </a:p>
          <a:p>
            <a:pPr>
              <a:lnSpc>
                <a:spcPct val="60000"/>
              </a:lnSpc>
              <a:spcBef>
                <a:spcPts val="220"/>
              </a:spcBef>
            </a:pPr>
            <a:endParaRPr lang="it-IT" sz="1200" dirty="0" smtClean="0">
              <a:solidFill>
                <a:schemeClr val="dk1"/>
              </a:solidFill>
            </a:endParaRPr>
          </a:p>
          <a:p>
            <a:pPr marL="457200" indent="-304800">
              <a:lnSpc>
                <a:spcPct val="60000"/>
              </a:lnSpc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endParaRPr lang="it-IT" sz="1200" b="1" u="sng" dirty="0" smtClean="0">
              <a:solidFill>
                <a:schemeClr val="dk1"/>
              </a:solidFill>
            </a:endParaRPr>
          </a:p>
          <a:p>
            <a:pPr marL="457200" indent="-304800">
              <a:lnSpc>
                <a:spcPct val="60000"/>
              </a:lnSpc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endParaRPr lang="it-IT" sz="1200" b="1" u="sng" dirty="0">
              <a:solidFill>
                <a:schemeClr val="dk1"/>
              </a:solidFill>
            </a:endParaRPr>
          </a:p>
          <a:p>
            <a:pPr marL="457200" indent="-304800">
              <a:lnSpc>
                <a:spcPct val="60000"/>
              </a:lnSpc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endParaRPr lang="it-IT" sz="1200" b="1" u="sng" dirty="0" smtClean="0">
              <a:solidFill>
                <a:schemeClr val="dk1"/>
              </a:solidFill>
            </a:endParaRPr>
          </a:p>
          <a:p>
            <a:pPr marL="457200" indent="-304800">
              <a:lnSpc>
                <a:spcPct val="60000"/>
              </a:lnSpc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endParaRPr lang="it-IT" sz="1200" b="1" u="sng" dirty="0">
              <a:solidFill>
                <a:schemeClr val="dk1"/>
              </a:solidFill>
            </a:endParaRPr>
          </a:p>
          <a:p>
            <a:pPr marL="457200" indent="-304800">
              <a:lnSpc>
                <a:spcPct val="60000"/>
              </a:lnSpc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endParaRPr lang="it-IT" sz="1200" b="1" u="sng" dirty="0" smtClean="0">
              <a:solidFill>
                <a:schemeClr val="dk1"/>
              </a:solidFill>
            </a:endParaRPr>
          </a:p>
          <a:p>
            <a:pPr marL="323850" indent="-171450">
              <a:spcBef>
                <a:spcPts val="220"/>
              </a:spcBef>
              <a:buClr>
                <a:schemeClr val="dk1"/>
              </a:buClr>
              <a:buSzPts val="1200"/>
              <a:buFont typeface="Wingdings" panose="05000000000000000000" pitchFamily="2" charset="2"/>
              <a:buChar char="Ø"/>
            </a:pPr>
            <a:endParaRPr lang="it-IT" sz="1200" b="1" u="sng" dirty="0" smtClean="0">
              <a:solidFill>
                <a:schemeClr val="dk1"/>
              </a:solidFill>
            </a:endParaRPr>
          </a:p>
          <a:p>
            <a:pPr marL="323850" indent="-171450">
              <a:spcBef>
                <a:spcPts val="220"/>
              </a:spcBef>
              <a:buClr>
                <a:schemeClr val="dk1"/>
              </a:buClr>
              <a:buSzPts val="1200"/>
              <a:buFont typeface="Wingdings" panose="05000000000000000000" pitchFamily="2" charset="2"/>
              <a:buChar char="Ø"/>
            </a:pPr>
            <a:r>
              <a:rPr lang="it-IT" sz="1200" b="1" u="sng" dirty="0" smtClean="0">
                <a:solidFill>
                  <a:schemeClr val="dk1"/>
                </a:solidFill>
              </a:rPr>
              <a:t>Scuola Primaria   </a:t>
            </a:r>
            <a:r>
              <a:rPr lang="it-IT" sz="12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Monitoraggio competenze chiave nelle discipline e competenze sociali e civiche in uscita  </a:t>
            </a:r>
          </a:p>
          <a:p>
            <a:pPr marL="457200">
              <a:spcBef>
                <a:spcPts val="220"/>
              </a:spcBef>
            </a:pPr>
            <a:r>
              <a:rPr lang="it-IT" sz="1200" b="1" dirty="0" smtClean="0">
                <a:solidFill>
                  <a:schemeClr val="dk1"/>
                </a:solidFill>
              </a:rPr>
              <a:t>Arnesano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esiti  in prevalenza positivi nell’uso delle conoscenze, abilità acquisite  e nell’area comportamentale</a:t>
            </a:r>
            <a:endParaRPr lang="it-IT" sz="1200" dirty="0" smtClean="0"/>
          </a:p>
          <a:p>
            <a:pPr>
              <a:spcBef>
                <a:spcPts val="220"/>
              </a:spcBef>
            </a:pPr>
            <a:r>
              <a:rPr lang="it-IT" sz="1200" dirty="0" smtClean="0">
                <a:solidFill>
                  <a:schemeClr val="dk1"/>
                </a:solidFill>
              </a:rPr>
              <a:t>           </a:t>
            </a:r>
            <a:r>
              <a:rPr lang="it-IT" sz="1200" b="1" dirty="0" smtClean="0">
                <a:solidFill>
                  <a:schemeClr val="dk1"/>
                </a:solidFill>
              </a:rPr>
              <a:t>Monteroni</a:t>
            </a:r>
            <a:r>
              <a:rPr lang="it-IT" sz="1200" dirty="0" smtClean="0">
                <a:solidFill>
                  <a:schemeClr val="dk1"/>
                </a:solidFill>
              </a:rPr>
              <a:t>: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esiti in prevalenza positivi nell’uso delle conoscenze, abilità acquisite  e nell’area comportamentale</a:t>
            </a:r>
          </a:p>
          <a:p>
            <a:pPr>
              <a:spcBef>
                <a:spcPts val="220"/>
              </a:spcBef>
            </a:pPr>
            <a:r>
              <a:rPr lang="it-IT" sz="1200" b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</a:t>
            </a:r>
            <a:r>
              <a:rPr lang="it-IT" sz="1200" b="1" dirty="0" smtClean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       </a:t>
            </a:r>
            <a:r>
              <a:rPr lang="it-IT" sz="1200" b="1" u="sng" dirty="0" err="1" smtClean="0">
                <a:solidFill>
                  <a:schemeClr val="dk1"/>
                </a:solidFill>
              </a:rPr>
              <a:t>Sc.Secondaria</a:t>
            </a:r>
            <a:r>
              <a:rPr lang="it-IT" sz="1200" b="1" u="sng" dirty="0" smtClean="0">
                <a:solidFill>
                  <a:schemeClr val="dk1"/>
                </a:solidFill>
              </a:rPr>
              <a:t> di I grado</a:t>
            </a:r>
          </a:p>
          <a:p>
            <a:pPr>
              <a:spcBef>
                <a:spcPts val="220"/>
              </a:spcBef>
            </a:pPr>
            <a:r>
              <a:rPr lang="it-IT" sz="1200" b="1" dirty="0" smtClean="0">
                <a:solidFill>
                  <a:schemeClr val="dk1"/>
                </a:solidFill>
              </a:rPr>
              <a:t>           Monitoraggio competenze e comportamento in uscita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successo formativo rilevabile in quasi  tutte le fasce di livello,  </a:t>
            </a:r>
          </a:p>
          <a:p>
            <a:pPr>
              <a:spcBef>
                <a:spcPts val="220"/>
              </a:spcBef>
            </a:pPr>
            <a:r>
              <a:rPr lang="it-IT" sz="1200" dirty="0" smtClean="0">
                <a:solidFill>
                  <a:schemeClr val="dk1"/>
                </a:solidFill>
              </a:rPr>
              <a:t>           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sia nell’area cognitiva sia nell’area comportamentale.</a:t>
            </a:r>
            <a:endParaRPr lang="it-IT" sz="1200" dirty="0" smtClean="0"/>
          </a:p>
          <a:p>
            <a:pPr>
              <a:spcBef>
                <a:spcPts val="220"/>
              </a:spcBef>
            </a:pPr>
            <a:r>
              <a:rPr lang="it-IT" sz="1200" b="1" dirty="0" smtClean="0">
                <a:solidFill>
                  <a:schemeClr val="dk1"/>
                </a:solidFill>
              </a:rPr>
              <a:t>           Monitoraggio debiti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: percentuale in evidenza in  </a:t>
            </a:r>
            <a:r>
              <a:rPr lang="it-IT" sz="1200" b="1" dirty="0" smtClean="0">
                <a:solidFill>
                  <a:schemeClr val="dk1"/>
                </a:solidFill>
              </a:rPr>
              <a:t>francese 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)per le classi </a:t>
            </a:r>
            <a:r>
              <a:rPr lang="it-IT" sz="1200" dirty="0" smtClean="0">
                <a:solidFill>
                  <a:schemeClr val="dk1"/>
                </a:solidFill>
              </a:rPr>
              <a:t>prime e seconde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</a:p>
          <a:p>
            <a:pPr>
              <a:spcBef>
                <a:spcPts val="220"/>
              </a:spcBef>
            </a:pP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</a:t>
            </a:r>
            <a:r>
              <a:rPr lang="it-IT" sz="1200" dirty="0" smtClean="0">
                <a:solidFill>
                  <a:schemeClr val="dk1"/>
                </a:solidFill>
              </a:rPr>
              <a:t>in </a:t>
            </a:r>
            <a:r>
              <a:rPr lang="it-IT" sz="1200" b="1" dirty="0" smtClean="0">
                <a:solidFill>
                  <a:schemeClr val="dk1"/>
                </a:solidFill>
              </a:rPr>
              <a:t>matematica</a:t>
            </a:r>
            <a:r>
              <a:rPr lang="it-IT" sz="1200" dirty="0" smtClean="0">
                <a:solidFill>
                  <a:schemeClr val="dk1"/>
                </a:solidFill>
              </a:rPr>
              <a:t> 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nelle classi Seconde</a:t>
            </a:r>
            <a:r>
              <a:rPr lang="it-IT" sz="1200" dirty="0" smtClean="0">
                <a:solidFill>
                  <a:schemeClr val="dk1"/>
                </a:solidFill>
              </a:rPr>
              <a:t>.</a:t>
            </a:r>
          </a:p>
          <a:p>
            <a:pPr>
              <a:spcBef>
                <a:spcPts val="220"/>
              </a:spcBef>
            </a:pPr>
            <a:r>
              <a:rPr lang="it-IT" sz="1200" dirty="0" smtClean="0">
                <a:solidFill>
                  <a:schemeClr val="dk1"/>
                </a:solidFill>
              </a:rPr>
              <a:t>           I non ammessi alla classe successiva sono  stati 3 nelle prime e 4 </a:t>
            </a:r>
          </a:p>
          <a:p>
            <a:pPr>
              <a:spcBef>
                <a:spcPts val="220"/>
              </a:spcBef>
            </a:pPr>
            <a:r>
              <a:rPr lang="it-IT" sz="1200" dirty="0">
                <a:solidFill>
                  <a:schemeClr val="dk1"/>
                </a:solidFill>
              </a:rPr>
              <a:t> </a:t>
            </a:r>
            <a:r>
              <a:rPr lang="it-IT" sz="1200" dirty="0" smtClean="0">
                <a:solidFill>
                  <a:schemeClr val="dk1"/>
                </a:solidFill>
              </a:rPr>
              <a:t>          nelle seconde i non ammessi agli esami sono stati in tutto 3.</a:t>
            </a:r>
          </a:p>
          <a:p>
            <a:pPr marL="323850" indent="-171450">
              <a:spcBef>
                <a:spcPts val="220"/>
              </a:spcBef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Aggiornamento delle schede di valutazione della Scuola Primaria e S.S. di 1 °grado per la sede di Monteroni  e di Arnesano</a:t>
            </a:r>
            <a:endParaRPr lang="it-IT" sz="1200" dirty="0" smtClean="0"/>
          </a:p>
          <a:p>
            <a:pPr marL="323850" indent="-171450"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Revisione del documento di valutazione e del modello di certificazione delle competenze per le classi di passaggio(modello   ministeriale).</a:t>
            </a:r>
          </a:p>
          <a:p>
            <a:pPr algn="just">
              <a:spcBef>
                <a:spcPts val="220"/>
              </a:spcBef>
              <a:buClr>
                <a:schemeClr val="dk1"/>
              </a:buClr>
              <a:buSzPts val="1100"/>
            </a:pPr>
            <a:r>
              <a:rPr lang="it-IT" sz="1200" dirty="0">
                <a:solidFill>
                  <a:schemeClr val="dk1"/>
                </a:solidFill>
                <a:ea typeface="Calibri"/>
              </a:rPr>
              <a:t> </a:t>
            </a:r>
            <a:r>
              <a:rPr lang="it-IT" sz="1200" dirty="0" smtClean="0">
                <a:solidFill>
                  <a:schemeClr val="dk1"/>
                </a:solidFill>
                <a:ea typeface="Calibri"/>
              </a:rPr>
              <a:t> </a:t>
            </a:r>
            <a:r>
              <a:rPr lang="it-IT" sz="13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Coordinamento dei rapporti tra scuola e famiglia</a:t>
            </a:r>
            <a:endParaRPr lang="it-IT" sz="1300" dirty="0" smtClean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28650" indent="-171450" algn="just">
              <a:spcBef>
                <a:spcPts val="220"/>
              </a:spcBef>
              <a:buFont typeface="Wingdings" panose="05000000000000000000" pitchFamily="2" charset="2"/>
              <a:buChar char="§"/>
            </a:pP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Coinvolgimento costante delle famiglie, attraverso  assemblee di classe,  interclasse , colloqui individuali.</a:t>
            </a:r>
            <a:endParaRPr lang="it-IT" sz="1200" dirty="0">
              <a:ea typeface="Calibri"/>
            </a:endParaRPr>
          </a:p>
          <a:p>
            <a:pPr marL="628650" indent="-171450" algn="just">
              <a:spcBef>
                <a:spcPts val="220"/>
              </a:spcBef>
              <a:buFont typeface="Wingdings" panose="05000000000000000000" pitchFamily="2" charset="2"/>
              <a:buChar char="§"/>
            </a:pPr>
            <a:r>
              <a:rPr lang="it-IT" sz="1200" dirty="0" smtClean="0"/>
              <a:t> 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Rendicontazione dei progetti realizzati e manifestazioni  finali</a:t>
            </a:r>
            <a:r>
              <a:rPr lang="it-IT" sz="1200" dirty="0" smtClean="0">
                <a:solidFill>
                  <a:schemeClr val="dk1"/>
                </a:solidFill>
              </a:rPr>
              <a:t>.</a:t>
            </a:r>
            <a:endParaRPr lang="it-IT" sz="1200" dirty="0"/>
          </a:p>
        </p:txBody>
      </p:sp>
      <p:sp>
        <p:nvSpPr>
          <p:cNvPr id="4" name="Google Shape;596;p37"/>
          <p:cNvSpPr txBox="1"/>
          <p:nvPr/>
        </p:nvSpPr>
        <p:spPr>
          <a:xfrm>
            <a:off x="250825" y="2053344"/>
            <a:ext cx="8640900" cy="1133613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23850" lvl="0" indent="-171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Ø"/>
            </a:pPr>
            <a:r>
              <a:rPr lang="en-US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Scuola</a:t>
            </a:r>
            <a:r>
              <a:rPr lang="en-U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dell’Infanzia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Revisione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passaggio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alunni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entrambi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plessi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hanno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raggiunto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buon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autonomia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identità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complessivamente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48 bambini in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uscita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secondo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riportato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passaggio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l’autonomia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acquisita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dall’87,5%,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l’identità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 77%; le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conseguite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 73% .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38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Rendicontazione</a:t>
            </a:r>
            <a:r>
              <a:rPr lang="en-U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mensa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entrambi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plessi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avuto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ottobre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chiusura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fine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maggio</a:t>
            </a:r>
            <a:r>
              <a:rPr lang="en-U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bambini</a:t>
            </a:r>
            <a:r>
              <a:rPr lang="en-U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erogati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3390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plesso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via Montello, e 7350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quello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via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Barsanti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261;p13"/>
          <p:cNvSpPr txBox="1">
            <a:spLocks/>
          </p:cNvSpPr>
          <p:nvPr/>
        </p:nvSpPr>
        <p:spPr>
          <a:xfrm>
            <a:off x="328986" y="825686"/>
            <a:ext cx="8484577" cy="1108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 algn="just"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1200" b="1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Aggiornamento di appositi strumenti per le verifiche periodiche dei consigli di classe.</a:t>
            </a:r>
            <a:endParaRPr lang="it-IT" sz="1200" b="1" dirty="0" smtClean="0">
              <a:solidFill>
                <a:srgbClr val="FF000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indent="-342900" algn="just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1200" b="1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Predisposizione di tutti gli strumenti idonei alla raccolta dei dati complessivi e specifici per facilitare l’analisi e la rendicontazione del lavoro educativo didattico.</a:t>
            </a:r>
          </a:p>
          <a:p>
            <a:pPr marL="342900" indent="-342900" algn="just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1200" b="1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Rendicontazione/valutazione del processo/documentazione finale.</a:t>
            </a:r>
          </a:p>
          <a:p>
            <a:pPr marL="342900" indent="-342900" algn="just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1200" b="1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Documento per la comunicazione alle famiglie dei debiti formativi assegnati.</a:t>
            </a:r>
          </a:p>
          <a:p>
            <a:pPr marL="342900" indent="-342900" algn="just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</a:pPr>
            <a:endParaRPr lang="it-IT" sz="1200" b="1" dirty="0" smtClean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algn="just">
              <a:spcBef>
                <a:spcPts val="400"/>
              </a:spcBef>
              <a:buClr>
                <a:schemeClr val="dk1"/>
              </a:buClr>
              <a:buSzPts val="2000"/>
            </a:pPr>
            <a:endParaRPr lang="it-IT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98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300"/>
              <a:buFont typeface="Calibri"/>
              <a:buNone/>
            </a:pPr>
            <a:r>
              <a:rPr lang="en-US" sz="2300" b="1" i="0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TEMPI, </a:t>
            </a:r>
            <a:r>
              <a:rPr lang="en-US" sz="2300" b="1" i="0" u="sng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MODALITÀ </a:t>
            </a:r>
            <a:r>
              <a:rPr lang="en-US" sz="2300" b="1" i="0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ORGANIZZATIVE E VALUTAZIONE  DEL LAVORO SVOLTO NELL’ESPLETAMENTO DELLA FUNZIONE</a:t>
            </a:r>
            <a:br>
              <a:rPr lang="en-US" sz="2300" b="1" i="0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dirty="0"/>
          </a:p>
        </p:txBody>
      </p:sp>
      <p:sp>
        <p:nvSpPr>
          <p:cNvPr id="603" name="Google Shape;603;p38"/>
          <p:cNvSpPr txBox="1">
            <a:spLocks noGrp="1"/>
          </p:cNvSpPr>
          <p:nvPr>
            <p:ph type="body" idx="1"/>
          </p:nvPr>
        </p:nvSpPr>
        <p:spPr>
          <a:xfrm>
            <a:off x="304800" y="1219200"/>
            <a:ext cx="8458200" cy="5364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Incontri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Dirigente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le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Strumentali</a:t>
            </a:r>
            <a:endParaRPr sz="2000" dirty="0"/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Incontri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all’interno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stessa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Area 1</a:t>
            </a:r>
            <a:endParaRPr sz="2000" dirty="0"/>
          </a:p>
          <a:p>
            <a:pPr marL="342900" marR="0" lvl="0" indent="-215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Rilevazione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consegna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prodotta</a:t>
            </a:r>
            <a:endParaRPr sz="2000" dirty="0"/>
          </a:p>
          <a:p>
            <a:pPr marL="342900" marR="0" lvl="0" indent="-215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Conduzione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lavoro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un clima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collaborativo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produttivo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nell’interesse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qualità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per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migliorare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l’offerta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dell’Istituto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come da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normativa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vigente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 dirty="0"/>
          </a:p>
          <a:p>
            <a:pPr marL="342900" marR="0" lvl="0" indent="-215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Proficuo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efficace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adattamento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all’emergenza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Covid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19</a:t>
            </a:r>
            <a:endParaRPr sz="2000" dirty="0"/>
          </a:p>
          <a:p>
            <a:pPr marL="342900" marR="0" lvl="0" indent="-215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Monteroni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Lecce, 29/06/202</a:t>
            </a:r>
            <a:r>
              <a:rPr lang="en-US" sz="2000" b="1" dirty="0"/>
              <a:t>2</a:t>
            </a:r>
            <a:r>
              <a:rPr lang="en-US" sz="2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Strumentali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Area 1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</a:t>
            </a:r>
            <a:r>
              <a:rPr lang="en-US" sz="2000" b="1" i="1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D’Arpe</a:t>
            </a:r>
            <a:r>
              <a:rPr lang="en-US" sz="20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Alessandra 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</a:t>
            </a:r>
            <a:r>
              <a:rPr lang="en-US" sz="2000" b="1" i="1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Possevini</a:t>
            </a:r>
            <a:r>
              <a:rPr lang="en-US" sz="20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Clelia</a:t>
            </a:r>
            <a:endParaRPr sz="2000" b="1" i="1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1" dirty="0"/>
              <a:t>                                                                                                   </a:t>
            </a:r>
            <a:r>
              <a:rPr lang="en-US" sz="2000" b="1" i="1" dirty="0" err="1"/>
              <a:t>Brizio</a:t>
            </a:r>
            <a:r>
              <a:rPr lang="en-US" sz="2000" b="1" i="1" dirty="0"/>
              <a:t> Adriana</a:t>
            </a:r>
            <a:endParaRPr sz="2000" b="1" i="1" dirty="0"/>
          </a:p>
          <a:p>
            <a:pPr marL="342900" marR="0" lvl="0" indent="-342900" algn="r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r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en-US" sz="25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dirty="0"/>
          </a:p>
        </p:txBody>
      </p:sp>
      <p:sp>
        <p:nvSpPr>
          <p:cNvPr id="604" name="Google Shape;604;p3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59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 i="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COORDINAMENTO  DELLA  PROGETTAZIONE  CURRICOLARE</a:t>
            </a:r>
            <a:endParaRPr/>
          </a:p>
        </p:txBody>
      </p:sp>
      <p:sp>
        <p:nvSpPr>
          <p:cNvPr id="124" name="Google Shape;124;p6"/>
          <p:cNvSpPr txBox="1">
            <a:spLocks noGrp="1"/>
          </p:cNvSpPr>
          <p:nvPr>
            <p:ph type="body" idx="1"/>
          </p:nvPr>
        </p:nvSpPr>
        <p:spPr>
          <a:xfrm>
            <a:off x="557100" y="1459650"/>
            <a:ext cx="7877400" cy="45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342900" marR="0" lvl="0" indent="-326172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2618" b="1" i="0" u="none" dirty="0" err="1">
                <a:solidFill>
                  <a:schemeClr val="dk1"/>
                </a:solidFill>
              </a:rPr>
              <a:t>Predisposizione</a:t>
            </a:r>
            <a:r>
              <a:rPr lang="en-US" sz="2618" b="1" i="0" u="none" dirty="0">
                <a:solidFill>
                  <a:schemeClr val="dk1"/>
                </a:solidFill>
              </a:rPr>
              <a:t> e </a:t>
            </a:r>
            <a:r>
              <a:rPr lang="en-US" sz="2618" b="1" i="0" u="none" dirty="0" err="1">
                <a:solidFill>
                  <a:schemeClr val="dk1"/>
                </a:solidFill>
              </a:rPr>
              <a:t>cura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dei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documenti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scolastici</a:t>
            </a:r>
            <a:r>
              <a:rPr lang="en-US" sz="2618" b="1" i="0" u="none" dirty="0">
                <a:solidFill>
                  <a:schemeClr val="dk1"/>
                </a:solidFill>
              </a:rPr>
              <a:t> in </a:t>
            </a:r>
            <a:r>
              <a:rPr lang="en-US" sz="2618" b="1" i="0" u="none" dirty="0" err="1">
                <a:solidFill>
                  <a:schemeClr val="dk1"/>
                </a:solidFill>
              </a:rPr>
              <a:t>formato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elettronico</a:t>
            </a:r>
            <a:r>
              <a:rPr lang="en-US" sz="2618" b="1" i="0" u="none" dirty="0">
                <a:solidFill>
                  <a:schemeClr val="dk1"/>
                </a:solidFill>
              </a:rPr>
              <a:t>.</a:t>
            </a:r>
            <a:endParaRPr sz="2618" dirty="0"/>
          </a:p>
          <a:p>
            <a:pPr marL="342900" marR="0" lvl="0" indent="-326172" algn="just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2618" b="1" i="0" u="none" dirty="0" err="1">
                <a:solidFill>
                  <a:schemeClr val="dk1"/>
                </a:solidFill>
              </a:rPr>
              <a:t>Revisione</a:t>
            </a:r>
            <a:r>
              <a:rPr lang="en-US" sz="2618" b="1" i="0" u="none" dirty="0">
                <a:solidFill>
                  <a:schemeClr val="dk1"/>
                </a:solidFill>
              </a:rPr>
              <a:t> di </a:t>
            </a:r>
            <a:r>
              <a:rPr lang="en-US" sz="2618" b="1" i="0" u="none" dirty="0" err="1">
                <a:solidFill>
                  <a:schemeClr val="dk1"/>
                </a:solidFill>
              </a:rPr>
              <a:t>unità</a:t>
            </a:r>
            <a:r>
              <a:rPr lang="en-US" sz="2618" b="1" i="0" u="none" dirty="0">
                <a:solidFill>
                  <a:schemeClr val="dk1"/>
                </a:solidFill>
              </a:rPr>
              <a:t> di </a:t>
            </a:r>
            <a:r>
              <a:rPr lang="en-US" sz="2618" b="1" i="0" u="none" dirty="0" err="1">
                <a:solidFill>
                  <a:schemeClr val="dk1"/>
                </a:solidFill>
              </a:rPr>
              <a:t>apprendimento</a:t>
            </a:r>
            <a:r>
              <a:rPr lang="en-US" sz="2618" b="1" i="0" u="none" dirty="0">
                <a:solidFill>
                  <a:schemeClr val="dk1"/>
                </a:solidFill>
              </a:rPr>
              <a:t> per </a:t>
            </a:r>
            <a:r>
              <a:rPr lang="en-US" sz="2618" b="1" i="0" u="none" dirty="0" err="1">
                <a:solidFill>
                  <a:schemeClr val="dk1"/>
                </a:solidFill>
              </a:rPr>
              <a:t>classi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parallele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nella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 smtClean="0">
                <a:solidFill>
                  <a:schemeClr val="dk1"/>
                </a:solidFill>
              </a:rPr>
              <a:t>S.S.di</a:t>
            </a:r>
            <a:r>
              <a:rPr lang="en-US" sz="2618" b="1" i="0" u="none" dirty="0" smtClean="0">
                <a:solidFill>
                  <a:schemeClr val="dk1"/>
                </a:solidFill>
              </a:rPr>
              <a:t> </a:t>
            </a:r>
            <a:r>
              <a:rPr lang="en-US" sz="2618" b="1" i="0" u="none" dirty="0">
                <a:solidFill>
                  <a:schemeClr val="dk1"/>
                </a:solidFill>
              </a:rPr>
              <a:t>I </a:t>
            </a:r>
            <a:r>
              <a:rPr lang="en-US" sz="2618" b="1" i="0" u="none" dirty="0" err="1">
                <a:solidFill>
                  <a:schemeClr val="dk1"/>
                </a:solidFill>
              </a:rPr>
              <a:t>grado</a:t>
            </a:r>
            <a:r>
              <a:rPr lang="en-US" sz="2618" b="1" i="0" u="none" dirty="0">
                <a:solidFill>
                  <a:schemeClr val="dk1"/>
                </a:solidFill>
              </a:rPr>
              <a:t>. </a:t>
            </a:r>
            <a:endParaRPr sz="2618" dirty="0"/>
          </a:p>
          <a:p>
            <a:pPr marL="342900" marR="0" lvl="0" indent="-326172" algn="just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2618" b="1" i="0" u="none" dirty="0" err="1">
                <a:solidFill>
                  <a:schemeClr val="dk1"/>
                </a:solidFill>
              </a:rPr>
              <a:t>Programmazione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laboratoriale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endParaRPr sz="2618" dirty="0"/>
          </a:p>
          <a:p>
            <a:pPr marL="342900" marR="0" lvl="0" indent="-326172" algn="just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sz="2618" b="1" i="0" u="none" dirty="0" err="1">
                <a:solidFill>
                  <a:schemeClr val="dk1"/>
                </a:solidFill>
              </a:rPr>
              <a:t>Coordinamento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della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progettazione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curricolare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attuata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mediante</a:t>
            </a:r>
            <a:r>
              <a:rPr lang="en-US" sz="2618" b="1" i="0" u="none" dirty="0">
                <a:solidFill>
                  <a:schemeClr val="dk1"/>
                </a:solidFill>
              </a:rPr>
              <a:t> le </a:t>
            </a:r>
            <a:r>
              <a:rPr lang="en-US" sz="2618" b="1" i="0" u="none" dirty="0" err="1">
                <a:solidFill>
                  <a:schemeClr val="dk1"/>
                </a:solidFill>
              </a:rPr>
              <a:t>seguenti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fasi</a:t>
            </a:r>
            <a:r>
              <a:rPr lang="en-US" sz="2618" b="1" i="0" u="none" dirty="0">
                <a:solidFill>
                  <a:schemeClr val="dk1"/>
                </a:solidFill>
              </a:rPr>
              <a:t> :</a:t>
            </a:r>
            <a:endParaRPr sz="2618" b="1" i="0" u="none" dirty="0">
              <a:solidFill>
                <a:schemeClr val="dk1"/>
              </a:solidFill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SzPct val="110007"/>
              <a:buNone/>
            </a:pPr>
            <a:endParaRPr sz="2618" b="1" dirty="0"/>
          </a:p>
          <a:p>
            <a:pPr marL="342900" marR="0" lvl="0" indent="-342900" algn="just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72570"/>
              <a:buFont typeface="Arial"/>
              <a:buNone/>
            </a:pPr>
            <a:r>
              <a:rPr lang="en-US" sz="2618" b="1" i="0" u="none" dirty="0">
                <a:solidFill>
                  <a:schemeClr val="dk1"/>
                </a:solidFill>
              </a:rPr>
              <a:t>  a)  </a:t>
            </a:r>
            <a:r>
              <a:rPr lang="en-US" sz="2618" b="1" i="0" u="none" dirty="0" err="1">
                <a:solidFill>
                  <a:schemeClr val="dk1"/>
                </a:solidFill>
              </a:rPr>
              <a:t>Condivisione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degli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obiettivi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formativi</a:t>
            </a:r>
            <a:r>
              <a:rPr lang="en-US" sz="2618" b="1" i="0" u="none" dirty="0">
                <a:solidFill>
                  <a:schemeClr val="dk1"/>
                </a:solidFill>
              </a:rPr>
              <a:t>, </a:t>
            </a:r>
            <a:r>
              <a:rPr lang="en-US" sz="2618" b="1" i="0" u="none" dirty="0" err="1">
                <a:solidFill>
                  <a:schemeClr val="dk1"/>
                </a:solidFill>
              </a:rPr>
              <a:t>dei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contenuti</a:t>
            </a:r>
            <a:r>
              <a:rPr lang="en-US" sz="2618" b="1" i="0" u="none" dirty="0">
                <a:solidFill>
                  <a:schemeClr val="dk1"/>
                </a:solidFill>
              </a:rPr>
              <a:t> e </a:t>
            </a:r>
            <a:endParaRPr sz="2618" dirty="0"/>
          </a:p>
          <a:p>
            <a:pPr marL="342900" marR="0" lvl="0" indent="-342900" algn="just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72570"/>
              <a:buFont typeface="Arial"/>
              <a:buNone/>
            </a:pPr>
            <a:r>
              <a:rPr lang="en-US" sz="2618" b="1" i="0" u="none" dirty="0">
                <a:solidFill>
                  <a:schemeClr val="dk1"/>
                </a:solidFill>
              </a:rPr>
              <a:t>        </a:t>
            </a:r>
            <a:r>
              <a:rPr lang="en-US" sz="2618" b="1" i="0" u="none" dirty="0" err="1">
                <a:solidFill>
                  <a:schemeClr val="dk1"/>
                </a:solidFill>
              </a:rPr>
              <a:t>dei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compiti</a:t>
            </a:r>
            <a:r>
              <a:rPr lang="en-US" sz="2618" b="1" i="0" u="none" dirty="0">
                <a:solidFill>
                  <a:schemeClr val="dk1"/>
                </a:solidFill>
              </a:rPr>
              <a:t> di </a:t>
            </a:r>
            <a:r>
              <a:rPr lang="en-US" sz="2618" b="1" i="0" u="none" dirty="0" err="1">
                <a:solidFill>
                  <a:schemeClr val="dk1"/>
                </a:solidFill>
              </a:rPr>
              <a:t>realtà</a:t>
            </a:r>
            <a:r>
              <a:rPr lang="en-US" sz="2618" b="1" i="0" u="none" dirty="0">
                <a:solidFill>
                  <a:schemeClr val="dk1"/>
                </a:solidFill>
              </a:rPr>
              <a:t>.</a:t>
            </a:r>
            <a:endParaRPr sz="2618" dirty="0"/>
          </a:p>
          <a:p>
            <a:pPr marL="342900" marR="0" lvl="0" indent="-342900" algn="just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72570"/>
              <a:buFont typeface="Arial"/>
              <a:buNone/>
            </a:pPr>
            <a:r>
              <a:rPr lang="en-US" sz="2618" b="1" i="0" u="none" dirty="0">
                <a:solidFill>
                  <a:schemeClr val="dk1"/>
                </a:solidFill>
              </a:rPr>
              <a:t>  b)  </a:t>
            </a:r>
            <a:r>
              <a:rPr lang="en-US" sz="2618" b="1" i="0" u="none" dirty="0" err="1">
                <a:solidFill>
                  <a:schemeClr val="dk1"/>
                </a:solidFill>
              </a:rPr>
              <a:t>Condivisione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dei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criteri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metodologico</a:t>
            </a:r>
            <a:r>
              <a:rPr lang="en-US" sz="2618" b="1" i="0" u="none" dirty="0">
                <a:solidFill>
                  <a:schemeClr val="dk1"/>
                </a:solidFill>
              </a:rPr>
              <a:t>- </a:t>
            </a:r>
            <a:r>
              <a:rPr lang="en-US" sz="2618" b="1" i="0" u="none" dirty="0" err="1">
                <a:solidFill>
                  <a:schemeClr val="dk1"/>
                </a:solidFill>
              </a:rPr>
              <a:t>didattici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comuni</a:t>
            </a:r>
            <a:r>
              <a:rPr lang="en-US" sz="2618" b="1" i="0" u="none" dirty="0">
                <a:solidFill>
                  <a:schemeClr val="dk1"/>
                </a:solidFill>
              </a:rPr>
              <a:t>.</a:t>
            </a:r>
            <a:endParaRPr sz="2618" dirty="0"/>
          </a:p>
          <a:p>
            <a:pPr marL="342900" marR="0" lvl="0" indent="-342900" algn="just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72570"/>
              <a:buFont typeface="Arial"/>
              <a:buNone/>
            </a:pPr>
            <a:r>
              <a:rPr lang="en-US" sz="2618" b="1" i="0" u="none" dirty="0">
                <a:solidFill>
                  <a:schemeClr val="dk1"/>
                </a:solidFill>
              </a:rPr>
              <a:t>  c)  </a:t>
            </a:r>
            <a:r>
              <a:rPr lang="en-US" sz="2618" b="1" i="0" u="none" dirty="0" err="1">
                <a:solidFill>
                  <a:schemeClr val="dk1"/>
                </a:solidFill>
              </a:rPr>
              <a:t>Condivisione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delle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tecnologie</a:t>
            </a:r>
            <a:r>
              <a:rPr lang="en-US" sz="2618" b="1" i="0" u="none" dirty="0">
                <a:solidFill>
                  <a:schemeClr val="dk1"/>
                </a:solidFill>
              </a:rPr>
              <a:t> educative e </a:t>
            </a:r>
            <a:r>
              <a:rPr lang="en-US" sz="2618" b="1" i="0" u="none" dirty="0" err="1">
                <a:solidFill>
                  <a:schemeClr val="dk1"/>
                </a:solidFill>
              </a:rPr>
              <a:t>didattiche</a:t>
            </a:r>
            <a:r>
              <a:rPr lang="en-US" sz="2618" b="1" i="0" u="none" dirty="0">
                <a:solidFill>
                  <a:schemeClr val="dk1"/>
                </a:solidFill>
              </a:rPr>
              <a:t>.</a:t>
            </a:r>
            <a:endParaRPr sz="2618" dirty="0"/>
          </a:p>
          <a:p>
            <a:pPr marL="342900" marR="0" lvl="0" indent="-342900" algn="just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72570"/>
              <a:buFont typeface="Arial"/>
              <a:buNone/>
            </a:pPr>
            <a:r>
              <a:rPr lang="en-US" sz="2618" b="1" i="0" u="none" dirty="0">
                <a:solidFill>
                  <a:schemeClr val="dk1"/>
                </a:solidFill>
              </a:rPr>
              <a:t>  d)  </a:t>
            </a:r>
            <a:r>
              <a:rPr lang="en-US" sz="2618" b="1" i="0" u="none" dirty="0" err="1">
                <a:solidFill>
                  <a:schemeClr val="dk1"/>
                </a:solidFill>
              </a:rPr>
              <a:t>Revisione</a:t>
            </a:r>
            <a:r>
              <a:rPr lang="en-US" sz="2618" b="1" i="0" u="none" dirty="0">
                <a:solidFill>
                  <a:schemeClr val="dk1"/>
                </a:solidFill>
              </a:rPr>
              <a:t> e </a:t>
            </a:r>
            <a:r>
              <a:rPr lang="en-US" sz="2618" b="1" i="0" u="none" dirty="0" err="1">
                <a:solidFill>
                  <a:schemeClr val="dk1"/>
                </a:solidFill>
              </a:rPr>
              <a:t>condivisione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dei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criteri</a:t>
            </a:r>
            <a:r>
              <a:rPr lang="en-US" sz="2618" b="1" i="0" u="none" dirty="0">
                <a:solidFill>
                  <a:schemeClr val="dk1"/>
                </a:solidFill>
              </a:rPr>
              <a:t> e </a:t>
            </a:r>
            <a:r>
              <a:rPr lang="en-US" sz="2618" b="1" i="0" u="none" dirty="0" err="1">
                <a:solidFill>
                  <a:schemeClr val="dk1"/>
                </a:solidFill>
              </a:rPr>
              <a:t>degli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strumenti</a:t>
            </a:r>
            <a:r>
              <a:rPr lang="en-US" sz="2618" b="1" i="0" u="none" dirty="0">
                <a:solidFill>
                  <a:schemeClr val="dk1"/>
                </a:solidFill>
              </a:rPr>
              <a:t> di </a:t>
            </a:r>
            <a:r>
              <a:rPr lang="en-US" sz="2618" b="1" i="0" u="none" dirty="0" err="1">
                <a:solidFill>
                  <a:schemeClr val="dk1"/>
                </a:solidFill>
              </a:rPr>
              <a:t>valutazione</a:t>
            </a:r>
            <a:r>
              <a:rPr lang="en-US" sz="2618" b="1" i="0" u="none" dirty="0">
                <a:solidFill>
                  <a:schemeClr val="dk1"/>
                </a:solidFill>
              </a:rPr>
              <a:t>.</a:t>
            </a:r>
            <a:endParaRPr sz="2618" dirty="0"/>
          </a:p>
          <a:p>
            <a:pPr marL="342900" marR="0" lvl="0" indent="-342900" algn="just" rtl="0">
              <a:lnSpc>
                <a:spcPct val="9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72570"/>
              <a:buFont typeface="Arial"/>
              <a:buNone/>
            </a:pPr>
            <a:r>
              <a:rPr lang="en-US" sz="2618" b="1" i="0" u="none" dirty="0">
                <a:solidFill>
                  <a:schemeClr val="dk1"/>
                </a:solidFill>
              </a:rPr>
              <a:t>  e)  </a:t>
            </a:r>
            <a:r>
              <a:rPr lang="en-US" sz="2618" b="1" i="0" u="none" dirty="0" err="1">
                <a:solidFill>
                  <a:schemeClr val="dk1"/>
                </a:solidFill>
              </a:rPr>
              <a:t>Applicazione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dei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nuovi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criteri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relativi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alla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rimodulazione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delle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metodologie</a:t>
            </a:r>
            <a:r>
              <a:rPr lang="en-US" sz="2618" b="1" i="0" u="none" dirty="0">
                <a:solidFill>
                  <a:schemeClr val="dk1"/>
                </a:solidFill>
              </a:rPr>
              <a:t>,</a:t>
            </a:r>
            <a:endParaRPr sz="2618" dirty="0"/>
          </a:p>
          <a:p>
            <a:pPr marL="342900" marR="0" lvl="0" indent="-342900" algn="just" rtl="0">
              <a:lnSpc>
                <a:spcPct val="9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72570"/>
              <a:buFont typeface="Arial"/>
              <a:buNone/>
            </a:pPr>
            <a:r>
              <a:rPr lang="en-US" sz="2618" b="1" i="0" u="none" dirty="0">
                <a:solidFill>
                  <a:schemeClr val="dk1"/>
                </a:solidFill>
              </a:rPr>
              <a:t>        </a:t>
            </a:r>
            <a:r>
              <a:rPr lang="en-US" sz="2618" b="1" i="0" u="none" dirty="0" err="1">
                <a:solidFill>
                  <a:schemeClr val="dk1"/>
                </a:solidFill>
              </a:rPr>
              <a:t>all’uso</a:t>
            </a:r>
            <a:r>
              <a:rPr lang="en-US" sz="2618" b="1" i="0" u="none" dirty="0">
                <a:solidFill>
                  <a:schemeClr val="dk1"/>
                </a:solidFill>
              </a:rPr>
              <a:t> di </a:t>
            </a:r>
            <a:r>
              <a:rPr lang="en-US" sz="2618" b="1" i="0" u="none" dirty="0" err="1">
                <a:solidFill>
                  <a:schemeClr val="dk1"/>
                </a:solidFill>
              </a:rPr>
              <a:t>strumenti</a:t>
            </a:r>
            <a:r>
              <a:rPr lang="en-US" sz="2618" b="1" i="0" u="none" dirty="0">
                <a:solidFill>
                  <a:schemeClr val="dk1"/>
                </a:solidFill>
              </a:rPr>
              <a:t> e </a:t>
            </a:r>
            <a:r>
              <a:rPr lang="en-US" sz="2618" b="1" i="0" u="none" dirty="0" err="1">
                <a:solidFill>
                  <a:schemeClr val="dk1"/>
                </a:solidFill>
              </a:rPr>
              <a:t>funzioni</a:t>
            </a:r>
            <a:r>
              <a:rPr lang="en-US" sz="2618" b="1" i="0" u="none" dirty="0">
                <a:solidFill>
                  <a:schemeClr val="dk1"/>
                </a:solidFill>
              </a:rPr>
              <a:t> (</a:t>
            </a:r>
            <a:r>
              <a:rPr lang="en-US" sz="2618" b="1" i="0" u="none" dirty="0" err="1">
                <a:solidFill>
                  <a:schemeClr val="dk1"/>
                </a:solidFill>
              </a:rPr>
              <a:t>registro</a:t>
            </a:r>
            <a:r>
              <a:rPr lang="en-US" sz="2618" b="1" i="0" u="none" dirty="0">
                <a:solidFill>
                  <a:schemeClr val="dk1"/>
                </a:solidFill>
              </a:rPr>
              <a:t> </a:t>
            </a:r>
            <a:r>
              <a:rPr lang="en-US" sz="2618" b="1" i="0" u="none" dirty="0" err="1">
                <a:solidFill>
                  <a:schemeClr val="dk1"/>
                </a:solidFill>
              </a:rPr>
              <a:t>elettronico</a:t>
            </a:r>
            <a:r>
              <a:rPr lang="en-US" sz="2618" b="1" i="0" u="none" dirty="0">
                <a:solidFill>
                  <a:schemeClr val="dk1"/>
                </a:solidFill>
              </a:rPr>
              <a:t> e </a:t>
            </a:r>
            <a:r>
              <a:rPr lang="en-US" sz="2618" b="1" i="0" u="none" dirty="0" err="1">
                <a:solidFill>
                  <a:schemeClr val="dk1"/>
                </a:solidFill>
              </a:rPr>
              <a:t>piattaforme</a:t>
            </a:r>
            <a:r>
              <a:rPr lang="en-US" sz="2618" b="1" dirty="0"/>
              <a:t>…)</a:t>
            </a:r>
            <a:endParaRPr sz="2618" b="1" dirty="0"/>
          </a:p>
          <a:p>
            <a:pPr marL="342900" marR="0" lvl="0" indent="-342900" algn="just" rtl="0">
              <a:lnSpc>
                <a:spcPct val="9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72570"/>
              <a:buFont typeface="Arial"/>
              <a:buNone/>
            </a:pPr>
            <a:r>
              <a:rPr lang="en-US" sz="2618" b="1" dirty="0"/>
              <a:t>  f) </a:t>
            </a:r>
            <a:r>
              <a:rPr lang="en-US" sz="2618" b="1" dirty="0" err="1" smtClean="0"/>
              <a:t>Verifica</a:t>
            </a:r>
            <a:r>
              <a:rPr lang="en-US" sz="2618" b="1" dirty="0" smtClean="0"/>
              <a:t> </a:t>
            </a:r>
            <a:r>
              <a:rPr lang="en-US" sz="2618" b="1" dirty="0"/>
              <a:t>e </a:t>
            </a:r>
            <a:r>
              <a:rPr lang="en-US" sz="2618" b="1" dirty="0" err="1"/>
              <a:t>valutazione</a:t>
            </a:r>
            <a:r>
              <a:rPr lang="en-US" sz="2618" b="1" dirty="0"/>
              <a:t> </a:t>
            </a:r>
            <a:r>
              <a:rPr lang="en-US" sz="2618" b="1" dirty="0" err="1"/>
              <a:t>degli</a:t>
            </a:r>
            <a:r>
              <a:rPr lang="en-US" sz="2618" b="1" dirty="0"/>
              <a:t> </a:t>
            </a:r>
            <a:r>
              <a:rPr lang="en-US" sz="2618" b="1" dirty="0" err="1" smtClean="0"/>
              <a:t>apprendimenti</a:t>
            </a:r>
            <a:r>
              <a:rPr lang="en-US" sz="2618" b="1" dirty="0"/>
              <a:t> </a:t>
            </a:r>
            <a:r>
              <a:rPr lang="en-US" sz="2618" b="1" dirty="0" smtClean="0"/>
              <a:t>(feedback </a:t>
            </a:r>
            <a:r>
              <a:rPr lang="en-US" sz="2618" b="1" dirty="0" err="1"/>
              <a:t>alunni</a:t>
            </a:r>
            <a:r>
              <a:rPr lang="en-US" sz="2618" b="1" dirty="0"/>
              <a:t> </a:t>
            </a:r>
            <a:r>
              <a:rPr lang="en-US" sz="2618" b="1" dirty="0" smtClean="0"/>
              <a:t>e </a:t>
            </a:r>
            <a:r>
              <a:rPr lang="en-US" sz="2618" b="1" dirty="0" err="1" smtClean="0"/>
              <a:t>famiglie</a:t>
            </a:r>
            <a:r>
              <a:rPr lang="en-US" sz="2618" b="1" dirty="0" smtClean="0"/>
              <a:t>,   </a:t>
            </a:r>
            <a:r>
              <a:rPr lang="en-US" sz="2618" b="1" dirty="0" err="1" smtClean="0"/>
              <a:t>monitoraggio</a:t>
            </a:r>
            <a:r>
              <a:rPr lang="en-US" sz="2618" b="1" dirty="0"/>
              <a:t> </a:t>
            </a:r>
            <a:r>
              <a:rPr lang="en-US" sz="2618" b="1" dirty="0" err="1" smtClean="0"/>
              <a:t>livello</a:t>
            </a:r>
            <a:r>
              <a:rPr lang="en-US" sz="2618" b="1" dirty="0" smtClean="0"/>
              <a:t> </a:t>
            </a:r>
            <a:r>
              <a:rPr lang="en-US" sz="2618" b="1" dirty="0"/>
              <a:t>di </a:t>
            </a:r>
            <a:r>
              <a:rPr lang="en-US" sz="2618" b="1" dirty="0" err="1"/>
              <a:t>partecipazione</a:t>
            </a:r>
            <a:r>
              <a:rPr lang="en-US" sz="2618" b="1" dirty="0"/>
              <a:t>).</a:t>
            </a:r>
            <a:endParaRPr sz="2618" dirty="0"/>
          </a:p>
          <a:p>
            <a:pPr marL="342900" lvl="0" indent="-342900" algn="just" rtl="0">
              <a:lnSpc>
                <a:spcPct val="9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11764"/>
              <a:buFont typeface="Arial"/>
              <a:buNone/>
            </a:pPr>
            <a:endParaRPr sz="1700" dirty="0"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just" rtl="0">
              <a:lnSpc>
                <a:spcPct val="90000"/>
              </a:lnSpc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11764"/>
              <a:buFont typeface="Arial"/>
              <a:buNone/>
            </a:pPr>
            <a:endParaRPr sz="1700" b="1" dirty="0"/>
          </a:p>
          <a:p>
            <a:pPr marL="0" marR="0" lvl="0" indent="0" algn="just" rtl="0">
              <a:lnSpc>
                <a:spcPct val="90000"/>
              </a:lnSpc>
              <a:spcBef>
                <a:spcPts val="380"/>
              </a:spcBef>
              <a:spcAft>
                <a:spcPts val="0"/>
              </a:spcAft>
              <a:buSzPct val="169411"/>
              <a:buNone/>
            </a:pPr>
            <a:endParaRPr sz="1700" b="1" dirty="0"/>
          </a:p>
          <a:p>
            <a:pPr marL="342900" marR="0" lvl="0" indent="-342900" algn="just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600" b="1" i="0" u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7780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600" b="1" i="0" u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6"/>
          <p:cNvSpPr txBox="1"/>
          <p:nvPr/>
        </p:nvSpPr>
        <p:spPr>
          <a:xfrm>
            <a:off x="6553200" y="64928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7"/>
          <p:cNvSpPr txBox="1"/>
          <p:nvPr/>
        </p:nvSpPr>
        <p:spPr>
          <a:xfrm>
            <a:off x="304800" y="211137"/>
            <a:ext cx="8458200" cy="446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 i="0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Attivazione</a:t>
            </a:r>
            <a:r>
              <a:rPr lang="en-US" sz="2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DAD  e DDI</a:t>
            </a:r>
            <a:endParaRPr sz="2800" b="1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Sc. </a:t>
            </a:r>
            <a:r>
              <a:rPr lang="en-US" sz="2800" b="1" i="0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Primaria</a:t>
            </a:r>
            <a:r>
              <a:rPr lang="en-US" sz="2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800" b="1" i="0" u="none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Secondaria</a:t>
            </a:r>
            <a:r>
              <a:rPr lang="en-US" sz="2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di 1°grado.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1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indicato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Decreto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legge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8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aprile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2020, n. 22,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recante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“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Misure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urgenti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sulla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regolare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conclusione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l’ordinato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dell’anno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sullo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svolgimento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degli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esami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0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Stato</a:t>
            </a:r>
            <a:r>
              <a:rPr lang="en-US" sz="18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ritenuto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opportuno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attivare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un breve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periodo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dell’anno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didattica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distanza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causa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dell’elevato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numero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contagi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ciò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non ha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determinato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cambiamenti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inerenti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normale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programmazione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relativa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valutazione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Nell’arco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dell’anno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rientrata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l’emergenza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ritenuto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opportuno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utilizzare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DDI solo per le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coinvolte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 COVID-19.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8"/>
          <p:cNvSpPr txBox="1"/>
          <p:nvPr/>
        </p:nvSpPr>
        <p:spPr>
          <a:xfrm>
            <a:off x="685800" y="838200"/>
            <a:ext cx="8001000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Arial"/>
              <a:buNone/>
            </a:pPr>
            <a:r>
              <a:rPr lang="en-US" sz="19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z="18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LL’ INIZIO DEL CORRENTE ANNO SCOLASTICO TUTTE LE CLASSI   HANNO SCELTO DI CARATTERIZZARE LA TEMATICA DEL 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POF “</a:t>
            </a:r>
            <a:r>
              <a:rPr lang="en-US" sz="1800" b="1" i="0" u="sng" strike="noStrike" cap="none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Noi</a:t>
            </a:r>
            <a:r>
              <a:rPr lang="en-US" sz="1800" b="1" i="0" u="sng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sng" strike="noStrike" cap="none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custodi</a:t>
            </a:r>
            <a:r>
              <a:rPr lang="en-US" sz="1800" b="1" i="0" u="sng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1800" b="1" i="0" u="sng" strike="noStrike" cap="none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mondo</a:t>
            </a:r>
            <a:r>
              <a:rPr lang="en-US" sz="18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”  CON I SEGUENTI TITOLI: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7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1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SCUOLA INFANZIA </a:t>
            </a:r>
            <a:r>
              <a:rPr lang="en-US" sz="18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  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“A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ognuno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la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parte”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1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SCUOLA PRIMARIA:</a:t>
            </a:r>
            <a:r>
              <a:rPr lang="en-US" sz="1800" b="1" u="sng" dirty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chemeClr val="dk1"/>
                </a:solidFill>
              </a:rPr>
              <a:t>“</a:t>
            </a:r>
            <a:r>
              <a:rPr lang="en-US" sz="1800" b="1" dirty="0" err="1">
                <a:solidFill>
                  <a:schemeClr val="dk1"/>
                </a:solidFill>
              </a:rPr>
              <a:t>Rispetto</a:t>
            </a:r>
            <a:r>
              <a:rPr lang="en-US" sz="1800" b="1" dirty="0">
                <a:solidFill>
                  <a:schemeClr val="dk1"/>
                </a:solidFill>
              </a:rPr>
              <a:t> e </a:t>
            </a:r>
            <a:r>
              <a:rPr lang="en-US" sz="1800" b="1" dirty="0" err="1">
                <a:solidFill>
                  <a:schemeClr val="dk1"/>
                </a:solidFill>
              </a:rPr>
              <a:t>conoscenza</a:t>
            </a:r>
            <a:r>
              <a:rPr lang="en-US" sz="1800" b="1" dirty="0">
                <a:solidFill>
                  <a:schemeClr val="dk1"/>
                </a:solidFill>
              </a:rPr>
              <a:t>: </a:t>
            </a:r>
            <a:r>
              <a:rPr lang="en-US" sz="1800" b="1" dirty="0" err="1">
                <a:solidFill>
                  <a:schemeClr val="dk1"/>
                </a:solidFill>
              </a:rPr>
              <a:t>natura</a:t>
            </a:r>
            <a:r>
              <a:rPr lang="en-US" sz="1800" b="1" dirty="0">
                <a:solidFill>
                  <a:schemeClr val="dk1"/>
                </a:solidFill>
              </a:rPr>
              <a:t> e </a:t>
            </a:r>
            <a:r>
              <a:rPr lang="en-US" sz="1800" b="1" dirty="0" err="1">
                <a:solidFill>
                  <a:schemeClr val="dk1"/>
                </a:solidFill>
              </a:rPr>
              <a:t>cultura</a:t>
            </a:r>
            <a:r>
              <a:rPr lang="en-US" sz="1800" b="1" dirty="0">
                <a:solidFill>
                  <a:schemeClr val="dk1"/>
                </a:solidFill>
              </a:rPr>
              <a:t> </a:t>
            </a:r>
            <a:endParaRPr sz="18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chemeClr val="dk1"/>
                </a:solidFill>
              </a:rPr>
              <a:t>                                      del </a:t>
            </a:r>
            <a:r>
              <a:rPr lang="en-US" sz="1800" b="1" dirty="0" err="1">
                <a:solidFill>
                  <a:schemeClr val="dk1"/>
                </a:solidFill>
              </a:rPr>
              <a:t>mio</a:t>
            </a:r>
            <a:r>
              <a:rPr lang="en-US" sz="1800" b="1" dirty="0">
                <a:solidFill>
                  <a:schemeClr val="dk1"/>
                </a:solidFill>
              </a:rPr>
              <a:t> </a:t>
            </a:r>
            <a:r>
              <a:rPr lang="en-US" sz="1800" b="1" dirty="0" err="1">
                <a:solidFill>
                  <a:schemeClr val="dk1"/>
                </a:solidFill>
              </a:rPr>
              <a:t>paese</a:t>
            </a:r>
            <a:r>
              <a:rPr lang="en-US" sz="1800" b="1" dirty="0">
                <a:solidFill>
                  <a:schemeClr val="dk1"/>
                </a:solidFill>
              </a:rPr>
              <a:t>”</a:t>
            </a:r>
            <a:endParaRPr sz="18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prime : “Il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ciclo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natura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seconde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1800" b="1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Musica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emozioni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terze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1800" b="1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l’ambiente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 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quarte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1800" b="1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Ambienti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…AMO…ci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quinte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“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Bellezze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naturali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artistiche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regioni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italiane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endParaRPr sz="1800" b="1" dirty="0">
              <a:solidFill>
                <a:schemeClr val="dk1"/>
              </a:solidFill>
            </a:endParaRPr>
          </a:p>
          <a:p>
            <a:pPr>
              <a:buClr>
                <a:srgbClr val="FF0000"/>
              </a:buClr>
              <a:buSzPts val="1800"/>
            </a:pPr>
            <a:r>
              <a:rPr lang="en-US" sz="1800" b="1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SCUOLA SEC.  di  1°GRADO   </a:t>
            </a:r>
            <a:r>
              <a:rPr lang="en-US" sz="1800" b="1" dirty="0">
                <a:solidFill>
                  <a:schemeClr val="dk1"/>
                </a:solidFill>
              </a:rPr>
              <a:t>“Io e </a:t>
            </a:r>
            <a:r>
              <a:rPr lang="en-US" sz="1800" b="1" dirty="0" err="1">
                <a:solidFill>
                  <a:schemeClr val="dk1"/>
                </a:solidFill>
              </a:rPr>
              <a:t>te</a:t>
            </a:r>
            <a:r>
              <a:rPr lang="en-US" sz="1800" b="1" dirty="0">
                <a:solidFill>
                  <a:schemeClr val="dk1"/>
                </a:solidFill>
              </a:rPr>
              <a:t> </a:t>
            </a:r>
            <a:r>
              <a:rPr lang="en-US" sz="1800" b="1" dirty="0" err="1">
                <a:solidFill>
                  <a:schemeClr val="dk1"/>
                </a:solidFill>
              </a:rPr>
              <a:t>sulla</a:t>
            </a:r>
            <a:r>
              <a:rPr lang="en-US" sz="1800" b="1" dirty="0">
                <a:solidFill>
                  <a:schemeClr val="dk1"/>
                </a:solidFill>
              </a:rPr>
              <a:t> terra” 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>
                <a:solidFill>
                  <a:schemeClr val="dk1"/>
                </a:solidFill>
              </a:rPr>
              <a:t>un </a:t>
            </a:r>
            <a:r>
              <a:rPr lang="en-US" sz="1800" b="1" dirty="0" err="1">
                <a:solidFill>
                  <a:schemeClr val="dk1"/>
                </a:solidFill>
              </a:rPr>
              <a:t>percorso</a:t>
            </a:r>
            <a:r>
              <a:rPr lang="en-US" sz="1800" b="1" dirty="0">
                <a:solidFill>
                  <a:schemeClr val="dk1"/>
                </a:solidFill>
              </a:rPr>
              <a:t> </a:t>
            </a:r>
            <a:r>
              <a:rPr lang="en-US" sz="1800" b="1" dirty="0" err="1">
                <a:solidFill>
                  <a:schemeClr val="dk1"/>
                </a:solidFill>
              </a:rPr>
              <a:t>sul</a:t>
            </a:r>
            <a:r>
              <a:rPr lang="en-US" sz="1800" b="1" dirty="0">
                <a:solidFill>
                  <a:schemeClr val="dk1"/>
                </a:solidFill>
              </a:rPr>
              <a:t> </a:t>
            </a:r>
            <a:r>
              <a:rPr lang="en-US" sz="1800" b="1" dirty="0" err="1">
                <a:solidFill>
                  <a:schemeClr val="dk1"/>
                </a:solidFill>
              </a:rPr>
              <a:t>rapporto</a:t>
            </a:r>
            <a:r>
              <a:rPr lang="en-US" sz="1800" b="1" dirty="0">
                <a:solidFill>
                  <a:schemeClr val="dk1"/>
                </a:solidFill>
              </a:rPr>
              <a:t>  </a:t>
            </a:r>
            <a:r>
              <a:rPr lang="en-US" sz="1800" b="1" dirty="0" err="1">
                <a:solidFill>
                  <a:schemeClr val="dk1"/>
                </a:solidFill>
              </a:rPr>
              <a:t>uomo-pianeta</a:t>
            </a:r>
            <a:r>
              <a:rPr lang="en-US" sz="1800" b="1" dirty="0">
                <a:solidFill>
                  <a:schemeClr val="dk1"/>
                </a:solidFill>
              </a:rPr>
              <a:t> in </a:t>
            </a:r>
            <a:r>
              <a:rPr lang="en-US" sz="1800" b="1" dirty="0" err="1">
                <a:solidFill>
                  <a:schemeClr val="dk1"/>
                </a:solidFill>
              </a:rPr>
              <a:t>senso</a:t>
            </a:r>
            <a:r>
              <a:rPr lang="en-US" sz="1800" b="1" dirty="0">
                <a:solidFill>
                  <a:schemeClr val="dk1"/>
                </a:solidFill>
              </a:rPr>
              <a:t> </a:t>
            </a:r>
            <a:r>
              <a:rPr lang="en-US" sz="1800" b="1" dirty="0" err="1">
                <a:solidFill>
                  <a:schemeClr val="dk1"/>
                </a:solidFill>
              </a:rPr>
              <a:t>antropologico</a:t>
            </a:r>
            <a:r>
              <a:rPr lang="en-US" sz="1800" b="1" dirty="0">
                <a:solidFill>
                  <a:schemeClr val="dk1"/>
                </a:solidFill>
              </a:rPr>
              <a:t> (</a:t>
            </a:r>
            <a:r>
              <a:rPr lang="en-US" sz="1800" b="1" dirty="0" err="1">
                <a:solidFill>
                  <a:schemeClr val="dk1"/>
                </a:solidFill>
              </a:rPr>
              <a:t>cultura</a:t>
            </a:r>
            <a:r>
              <a:rPr lang="en-US" sz="1800" b="1" dirty="0">
                <a:solidFill>
                  <a:schemeClr val="dk1"/>
                </a:solidFill>
              </a:rPr>
              <a:t>) e </a:t>
            </a:r>
            <a:r>
              <a:rPr lang="en-US" sz="1800" b="1" dirty="0" err="1">
                <a:solidFill>
                  <a:schemeClr val="dk1"/>
                </a:solidFill>
              </a:rPr>
              <a:t>ambientale</a:t>
            </a:r>
            <a:r>
              <a:rPr lang="en-US" sz="1800" b="1" dirty="0">
                <a:solidFill>
                  <a:schemeClr val="dk1"/>
                </a:solidFill>
              </a:rPr>
              <a:t> (</a:t>
            </a:r>
            <a:r>
              <a:rPr lang="en-US" sz="1800" b="1" dirty="0" err="1">
                <a:solidFill>
                  <a:schemeClr val="dk1"/>
                </a:solidFill>
              </a:rPr>
              <a:t>sostenibilità</a:t>
            </a:r>
            <a:r>
              <a:rPr lang="en-US" sz="1800" b="1" dirty="0">
                <a:solidFill>
                  <a:schemeClr val="dk1"/>
                </a:solidFill>
              </a:rPr>
              <a:t>).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endParaRPr sz="1800" b="1" i="0" strike="noStrike" cap="none" dirty="0">
              <a:solidFill>
                <a:schemeClr val="dk1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8"/>
          <p:cNvSpPr txBox="1"/>
          <p:nvPr/>
        </p:nvSpPr>
        <p:spPr>
          <a:xfrm>
            <a:off x="393875" y="0"/>
            <a:ext cx="8364000" cy="10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None/>
            </a:pPr>
            <a:r>
              <a:rPr lang="en-US" sz="23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PROGETTI CURRICOLARI </a:t>
            </a:r>
            <a:br>
              <a:rPr lang="en-US" sz="23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3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MONTERONI-ARNESANO a.s. 2021 / 2022 </a:t>
            </a:r>
            <a:br>
              <a:rPr lang="en-US" sz="23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9"/>
          <p:cNvGraphicFramePr/>
          <p:nvPr/>
        </p:nvGraphicFramePr>
        <p:xfrm>
          <a:off x="312738" y="114301"/>
          <a:ext cx="8469300" cy="1089152"/>
        </p:xfrm>
        <a:graphic>
          <a:graphicData uri="http://schemas.openxmlformats.org/drawingml/2006/table">
            <a:tbl>
              <a:tblPr>
                <a:noFill/>
                <a:tableStyleId>{E76166DC-C543-4D12-A4F6-350771EE5509}</a:tableStyleId>
              </a:tblPr>
              <a:tblGrid>
                <a:gridCol w="846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6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20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PROGETTI CURRICOLARI SCUOLA DELL’INFANZIA  </a:t>
                      </a:r>
                      <a:r>
                        <a:rPr lang="en-US" sz="2000" b="1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</a:t>
                      </a:r>
                      <a:r>
                        <a:rPr lang="en-US" sz="20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ONTERONI /ARNESANO </a:t>
                      </a:r>
                      <a:endParaRPr sz="2000" b="1" i="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200"/>
                        <a:buFont typeface="Calibri"/>
                        <a:buNone/>
                      </a:pPr>
                      <a:r>
                        <a:rPr lang="en-US" sz="2000" b="1" i="0" u="none" strike="noStrike" cap="none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                                                       a. s. 2021 / 2022</a:t>
                      </a:r>
                      <a:endParaRPr sz="2000" b="1" i="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endParaRPr sz="2200" b="1" i="0" u="none" strike="noStrike" cap="none">
                        <a:solidFill>
                          <a:srgbClr val="FF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89525" marR="8952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4" name="Google Shape;144;p9"/>
          <p:cNvGraphicFramePr/>
          <p:nvPr/>
        </p:nvGraphicFramePr>
        <p:xfrm>
          <a:off x="312736" y="1203453"/>
          <a:ext cx="8469300" cy="5335434"/>
        </p:xfrm>
        <a:graphic>
          <a:graphicData uri="http://schemas.openxmlformats.org/drawingml/2006/table">
            <a:tbl>
              <a:tblPr>
                <a:noFill/>
                <a:tableStyleId>{0465A880-ACC5-439A-9212-CEF103755879}</a:tableStyleId>
              </a:tblPr>
              <a:tblGrid>
                <a:gridCol w="2320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1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9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7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5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TITOLO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TEMATICHE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PRODOTTO DELL’INTERVENTO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-US" sz="1400" b="1" u="none" strike="noStrike" cap="none"/>
                        <a:t>SEZIONI</a:t>
                      </a:r>
                      <a:endParaRPr sz="14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07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PROGETTO ACCOGLIENZA (CURRICOLARE)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         	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 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“GUARDO DENTRO E FUORI DI ME”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Accoglienza intesa come costante attenzione ai molteplici aspetti relativi a ciascuna bambina e a ciascun bambino, nel rispetto della sua unicità, al fine di permettere una vita scolastica serena. Accoglienza intesa  anche come stimolo, per i bambini,  all’attenzione ai bisogni dell’altro , al prendersene cura, affinché comprendano che solo insieme si può realizzare qualcosa di davvero grande.</a:t>
                      </a:r>
                      <a:endParaRPr sz="10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 Inserimento scaglionato dei bambini in ingresso.</a:t>
                      </a:r>
                      <a:endParaRPr sz="10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Coinvolgimento dei bambini di secondo e di terzo livello, del personale docente e non docente. </a:t>
                      </a:r>
                      <a:endParaRPr sz="10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Conversazione, giochi, canti, poesie, filastrocche, attività plastico-pittoriche-manipolative. Storia “Avrò cura di te” di Maria Loretta Giraldo.</a:t>
                      </a:r>
                      <a:endParaRPr sz="10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 Alunni dei tre livelli della Scuola dell’Infanzia del plesso di Monteroni e del plesso. di Arnesano</a:t>
                      </a:r>
                      <a:endParaRPr sz="10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48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 PROGETTO NATALE (CURRICOLARE)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“BUON NATALE CARO AMICO”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 “NATALE…UNA FAVOLA”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 </a:t>
                      </a:r>
                      <a:endParaRPr sz="14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b="1" u="none" strike="noStrike" cap="none"/>
                        <a:t> </a:t>
                      </a:r>
                      <a:endParaRPr sz="1200" b="1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 </a:t>
                      </a:r>
                      <a:endParaRPr sz="10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I valori cardine del Natale:</a:t>
                      </a:r>
                      <a:endParaRPr sz="10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la pace e la speranza.</a:t>
                      </a:r>
                      <a:endParaRPr sz="10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 Coinvolgimento di tutti i bambini nella scoperta del far festa in un clima di gioia condivisa e di collaborazione, tra canti e poesie.DVD documentativi</a:t>
                      </a:r>
                      <a:endParaRPr sz="10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“Buon Natale caro amico” plesso Arnesano</a:t>
                      </a:r>
                      <a:endParaRPr sz="1000" u="none" strike="noStrike" cap="none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        “Natale…una favola”                      plesso Monteroni</a:t>
                      </a:r>
                      <a:endParaRPr sz="10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/>
                    </a:p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strike="noStrike" cap="none"/>
                        <a:t> </a:t>
                      </a:r>
                      <a:endParaRPr sz="1000" u="none" strike="noStrike" cap="none"/>
                    </a:p>
                  </a:txBody>
                  <a:tcPr marL="68575" marR="68575" marT="91425" marB="91425">
                    <a:lnL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Mito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4361</Words>
  <Application>Microsoft Office PowerPoint</Application>
  <PresentationFormat>Presentazione su schermo (4:3)</PresentationFormat>
  <Paragraphs>832</Paragraphs>
  <Slides>59</Slides>
  <Notes>58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59</vt:i4>
      </vt:variant>
    </vt:vector>
  </HeadingPairs>
  <TitlesOfParts>
    <vt:vector size="65" baseType="lpstr">
      <vt:lpstr>Arial</vt:lpstr>
      <vt:lpstr>Calibri</vt:lpstr>
      <vt:lpstr>Noto Sans Symbols</vt:lpstr>
      <vt:lpstr>Times New Roman</vt:lpstr>
      <vt:lpstr>Wingdings</vt:lpstr>
      <vt:lpstr>Tema di Office</vt:lpstr>
      <vt:lpstr>AREA  1  “Gestione  del  Piano  dell’Offerta Formativa” </vt:lpstr>
      <vt:lpstr>AMBITI  DI  INTERVENTO  AREA  1</vt:lpstr>
      <vt:lpstr>COORDINAMENTO  DELLE  ATTIVITA’  DEL  PIANO</vt:lpstr>
      <vt:lpstr>AGGIORNAMENTO  ANNUALE  DEL  POF</vt:lpstr>
      <vt:lpstr>PUNTI  DI  FORZA</vt:lpstr>
      <vt:lpstr>COORDINAMENTO  DELLA  PROGETTAZIONE  CURRICOLARE</vt:lpstr>
      <vt:lpstr>Presentazione standard di PowerPoint</vt:lpstr>
      <vt:lpstr>Presentazione standard di PowerPoint</vt:lpstr>
      <vt:lpstr>Presentazione standard di PowerPoint</vt:lpstr>
      <vt:lpstr>  PROGETTI EXTRA-CURRICOLARI SCUOLA DELL’INFANZIA  MONTERONI /ARNESANO                                                                  a. s. 2021 / 2022 </vt:lpstr>
      <vt:lpstr>Presentazione standard di PowerPoint</vt:lpstr>
      <vt:lpstr>PROGETTI CURRICOLARI SCUOLA PRIMARIA MONTERONI a. s. 2021 / 2022</vt:lpstr>
      <vt:lpstr>PROGETTI CURRICOLARI SCUOLA PRIMARIA MONTERONI a. s. 2021 / 2022 Classe 1^A-B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PUNTI  DI  FORZA                     PUNTI  DI  DEBOLEZZA</vt:lpstr>
      <vt:lpstr>VALUTAZIONE  DELLE  ATTIVITÀ DEL  PIANO</vt:lpstr>
      <vt:lpstr>PUNTI  DI  FORZA</vt:lpstr>
      <vt:lpstr>LABORATORIO SCUOLA DELL’INFANZIA </vt:lpstr>
      <vt:lpstr>Scuola dell’Infanzia Infanzia via Barsanti Arnesano:  28 bambini in uscita Documento di passaggio alla Scuola Primaria  Bambini/e  che hanno sviluppato l’ «autonomia» </vt:lpstr>
      <vt:lpstr>  Scuola dell’Infanzia Infanzia via Montello Monteroni:  20 bambini in uscita  ( 2 non valutabili per scarsissima frequenza) Documento di passaggio alla Scuola Primaria            Bambini/e  che hanno sviluppato l’ «autonomia»  </vt:lpstr>
      <vt:lpstr>Scuola dell’Infanzia Infanzia via Barsanti Arnesano:  28 bambini in uscita Documento di passaggio alla Scuola Primaria  Bambini/e  che hanno sviluppato l’ «identità»</vt:lpstr>
      <vt:lpstr>      Scuola dell’Infanzia Infanzia via Montello Monteroni:  20 bambini in uscita ( 2 non valutabili per scarsissima frequenza) Documento di passaggio alla Scuola Primaria              Bambini/e  che hanno sviluppato l’ «identità» </vt:lpstr>
      <vt:lpstr>Scuola dell’Infanzia Infanzia via Barsanti Arnesano:  28 bambini in uscita Documento di passaggio alla Scuola Primaria  Bambini/e  che hanno acquisito le «competenze» </vt:lpstr>
      <vt:lpstr>Scuola dell’Infanzia Infanzia via Montello Monteroni:  20 bambini in uscita ( 2 non valutabili per scarsissima frequenza) Documento di passaggio alla Scuola Primaria          Bambini/e  che hanno acquisito le «competenze»</vt:lpstr>
      <vt:lpstr>PASTI EROGATI AI BAMBINI NELLA SCUOLA DELL’INFANZIA   DI ARNESANO</vt:lpstr>
      <vt:lpstr>PASTI EROGATI AI BAMBINI NELLA SCUOLA DELL’INFANZIA   DI MONTERONI</vt:lpstr>
      <vt:lpstr> MONITORAGGIO COMPETENZE CHIAVE  Comunicazione nella madre lingua o lingua di istruzione Classe  5 A-B SCUOLA PRIMARIA  MONTERONI - ARNESANO</vt:lpstr>
      <vt:lpstr> MONITORAGGIO COMPETENZE CHIAVE  Comunicazione nelle lingue straniere CLASSE 5 A-B SCUOLA PRIMARIA  MONTERONI - ARNESANO</vt:lpstr>
      <vt:lpstr> MONITORAGGIO COMPETENZE CHIAVE  Competenza matematica e competenze di base in scienza e tecnologia Classe 5 A-B SCUOLA PRIMARIA  MONTERONI - ARNESANO</vt:lpstr>
      <vt:lpstr> MONITORAGGIO COMPETENZE CHIAVE  Competenze digitali Classe 5 A-B SCUOLA PRIMARIA  MONTERONI - ARNESANO</vt:lpstr>
      <vt:lpstr> MONITORAGGIO COMPETENZE CHIAVE  Imparare ad imparare Classe 5 A-B SCUOLA PRIMARIA  MONTERONI - ARNESANO</vt:lpstr>
      <vt:lpstr> MONITORAGGIO COMPETENZE CHIAVE  Competenze sociali e civiche Classe 5 A-B SCUOLA PRIMARIA  MONTERONI - ARNESANO</vt:lpstr>
      <vt:lpstr> MONITORAGGIO COMPETENZE CHIAVE  Spirito di iniziativa CLASSE 5 A-B SCUOLA PRIMARIA  MONTERONI - ARNESANO</vt:lpstr>
      <vt:lpstr> MONITORAGGIO COMPETENZE CHIAVE 8a Consapevolezza ed espressione culturale CLASSE 5 A-B SCUOLA PRIMARIA  MONTERONI - ARNESANO</vt:lpstr>
      <vt:lpstr> MONITORAGGIO COMPETENZE CHIAVE 8b Consapevolezza ed espressione culturale Classe 5 A-B SCUOLA PRIMARIA  MONTERONI - ARNESANO</vt:lpstr>
      <vt:lpstr> MONITORAGGIO COMPETENZE CHIAVE 8c Consapevolezza ed espressione culturale Classe 5 A-B SCUOLA PRIMARIA  MONTERONI - ARNESANO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SUCCESSO  FORMATIVO  MONITORAGGIO  COMPETENZE  Anno Scolastico 2021/2022 SCUOLA  SECONDARIA  DI  I  GRADO «Vittorio Bodini»  MONTERONI DI LECCE </vt:lpstr>
      <vt:lpstr>  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COORDINAMENTO  DEI  RAPPORTI  TRA SCUOLA  E  FAMIGLIA</vt:lpstr>
      <vt:lpstr>PUNTI  DI  FORZA                     PUNTI  DI  DEBOLEZZA</vt:lpstr>
      <vt:lpstr>SINTESI - AREA  1 “Gestione  del  Piano  dell’Offerta Formativa” a.s.  2021-  2022</vt:lpstr>
      <vt:lpstr>Presentazione standard di PowerPoint</vt:lpstr>
      <vt:lpstr>TEMPI, MODALITÀ ORGANIZZATIVE E VALUTAZIONE  DEL LAVORO SVOLTO NELL’ESPLETAMENTO DELLA FUNZIONE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 1  “Gestione  del  Piano  dell’Offerta Formativa”</dc:title>
  <dc:creator>Compaq</dc:creator>
  <cp:lastModifiedBy>SEGRETERIA7</cp:lastModifiedBy>
  <cp:revision>10</cp:revision>
  <cp:lastPrinted>2022-06-29T09:23:10Z</cp:lastPrinted>
  <dcterms:created xsi:type="dcterms:W3CDTF">1601-01-01T00:00:00Z</dcterms:created>
  <dcterms:modified xsi:type="dcterms:W3CDTF">2022-06-30T09:54:28Z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